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80" r:id="rId4"/>
    <p:sldId id="270" r:id="rId5"/>
    <p:sldId id="267" r:id="rId6"/>
    <p:sldId id="272" r:id="rId7"/>
    <p:sldId id="275" r:id="rId8"/>
    <p:sldId id="274" r:id="rId9"/>
    <p:sldId id="278" r:id="rId10"/>
    <p:sldId id="281"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3812B1-04D8-F12A-0228-8E5F7A0745EE}" name="Eileen Korte" initials="EK" userId="f011045f95974a8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81BF5"/>
    <a:srgbClr val="FFFFFF"/>
    <a:srgbClr val="010101"/>
    <a:srgbClr val="0E0F13"/>
    <a:srgbClr val="323232"/>
    <a:srgbClr val="16171B"/>
    <a:srgbClr val="101115"/>
    <a:srgbClr val="7B8083"/>
    <a:srgbClr val="253341"/>
    <a:srgbClr val="DA6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p:restoredTop sz="94694"/>
  </p:normalViewPr>
  <p:slideViewPr>
    <p:cSldViewPr snapToGrid="0" snapToObjects="1">
      <p:cViewPr varScale="1">
        <p:scale>
          <a:sx n="107" d="100"/>
          <a:sy n="107" d="100"/>
        </p:scale>
        <p:origin x="1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8E3B9-CDB1-45DF-AEB7-B91B9A76E440}" type="datetimeFigureOut">
              <a:rPr lang="en-US" smtClean="0"/>
              <a:t>3/29/2024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FFAEE-C3F0-460C-BBE8-9EA6E526D2FC}" type="slidenum">
              <a:rPr lang="en-US" smtClean="0"/>
              <a:t>‹#›</a:t>
            </a:fld>
            <a:endParaRPr lang="en-US" dirty="0"/>
          </a:p>
        </p:txBody>
      </p:sp>
    </p:spTree>
    <p:extLst>
      <p:ext uri="{BB962C8B-B14F-4D97-AF65-F5344CB8AC3E}">
        <p14:creationId xmlns:p14="http://schemas.microsoft.com/office/powerpoint/2010/main" val="21679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BCF99A-0426-48C3-A109-8FBD2A143C4A}" type="datetime1">
              <a:rPr lang="en-US" smtClean="0"/>
              <a:t>3/29/2024</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381240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58EE4D1-DF35-49A2-BBC3-3718C86C8260}" type="datetime1">
              <a:rPr lang="en-US" smtClean="0"/>
              <a:t>3/29/2024</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425534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607B10D-DA38-4638-AFDE-DAAECB58A7B8}" type="datetime1">
              <a:rPr lang="en-US" smtClean="0"/>
              <a:t>3/29/2024</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268266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655050-F88B-4C33-B589-D30CB72660C4}" type="datetime1">
              <a:rPr lang="en-US" smtClean="0"/>
              <a:t>3/29/2024</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233769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1A03D12-2C71-4D15-BDFD-ACA6ACD14285}" type="datetime1">
              <a:rPr lang="en-US" smtClean="0"/>
              <a:t>3/29/2024</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14263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31CA708-AFED-4038-A75E-5A0040FC6882}" type="datetime1">
              <a:rPr lang="en-US" smtClean="0"/>
              <a:t>3/29/2024</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309796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2A87BCB-CB35-4C26-90F3-CE59CCCB63CD}" type="datetime1">
              <a:rPr lang="en-US" smtClean="0"/>
              <a:t>3/29/2024</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337917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177B1F3-BE4C-45B0-8C24-05B027382D1F}" type="datetime1">
              <a:rPr lang="en-US" smtClean="0"/>
              <a:t>3/29/2024</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279161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36D91B3-9863-40C5-9E80-0A3B8B45196A}" type="datetime1">
              <a:rPr lang="en-US" smtClean="0"/>
              <a:t>3/29/2024</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262278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FBF5FCF-3566-487B-B952-87F2A8032AF5}" type="datetime1">
              <a:rPr lang="en-US" smtClean="0"/>
              <a:t>3/29/2024</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77557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15D778E-148C-477D-A99C-2A963ED7C727}" type="datetime1">
              <a:rPr lang="en-US" smtClean="0"/>
              <a:t>3/29/2024</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DD0D45B-215D-8A42-B06E-FB305363D0BC}" type="slidenum">
              <a:rPr lang="en-US" smtClean="0"/>
              <a:pPr/>
              <a:t>‹#›</a:t>
            </a:fld>
            <a:endParaRPr lang="en-US" dirty="0"/>
          </a:p>
        </p:txBody>
      </p:sp>
    </p:spTree>
    <p:extLst>
      <p:ext uri="{BB962C8B-B14F-4D97-AF65-F5344CB8AC3E}">
        <p14:creationId xmlns:p14="http://schemas.microsoft.com/office/powerpoint/2010/main" val="187981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899A2-A36B-444F-A6AA-75FFBE965CDD}" type="datetime1">
              <a:rPr lang="en-US" smtClean="0"/>
              <a:t>3/29/2024</a:t>
            </a:fld>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0D45B-215D-8A42-B06E-FB305363D0BC}" type="slidenum">
              <a:rPr lang="en-US" smtClean="0"/>
              <a:t>‹#›</a:t>
            </a:fld>
            <a:endParaRPr lang="en-US" dirty="0"/>
          </a:p>
        </p:txBody>
      </p:sp>
      <p:sp>
        <p:nvSpPr>
          <p:cNvPr id="7" name="Title Placeholder 6">
            <a:extLst>
              <a:ext uri="{FF2B5EF4-FFF2-40B4-BE49-F238E27FC236}">
                <a16:creationId xmlns:a16="http://schemas.microsoft.com/office/drawing/2014/main" id="{E2D4356E-29F1-B649-81B5-D8A712FEB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8091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lestia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ek@solestial.com?subject=Media%20Inquiry" TargetMode="External"/><Relationship Id="rId2" Type="http://schemas.openxmlformats.org/officeDocument/2006/relationships/hyperlink" Target="https://solestia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solestialspace" TargetMode="External"/><Relationship Id="rId13" Type="http://schemas.openxmlformats.org/officeDocument/2006/relationships/image" Target="../media/image12.png"/><Relationship Id="rId3" Type="http://schemas.openxmlformats.org/officeDocument/2006/relationships/hyperlink" Target="https://www.facebook.com/SolestialSpace" TargetMode="External"/><Relationship Id="rId7" Type="http://schemas.openxmlformats.org/officeDocument/2006/relationships/hyperlink" Target="https://www.tiktok.com/@solestialspace" TargetMode="External"/><Relationship Id="rId12" Type="http://schemas.openxmlformats.org/officeDocument/2006/relationships/image" Target="../media/image11.png"/><Relationship Id="rId2" Type="http://schemas.openxmlformats.org/officeDocument/2006/relationships/hyperlink" Target="https://www.linkedin.com/company/solestial" TargetMode="External"/><Relationship Id="rId1" Type="http://schemas.openxmlformats.org/officeDocument/2006/relationships/slideLayout" Target="../slideLayouts/slideLayout1.xml"/><Relationship Id="rId6" Type="http://schemas.openxmlformats.org/officeDocument/2006/relationships/hyperlink" Target="https://www.threads.net/@solestialspace" TargetMode="External"/><Relationship Id="rId11" Type="http://schemas.openxmlformats.org/officeDocument/2006/relationships/image" Target="../media/image10.png"/><Relationship Id="rId5" Type="http://schemas.openxmlformats.org/officeDocument/2006/relationships/hyperlink" Target="https://www.instagram.com/solestialspace/" TargetMode="Externa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hyperlink" Target="https://twitter.com/SolestialSpace" TargetMode="External"/><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604572F6-F3E6-3E49-BF83-6EF949B6C351}"/>
              </a:ext>
            </a:extLst>
          </p:cNvPr>
          <p:cNvCxnSpPr>
            <a:cxnSpLocks/>
          </p:cNvCxnSpPr>
          <p:nvPr/>
        </p:nvCxnSpPr>
        <p:spPr>
          <a:xfrm>
            <a:off x="614897" y="6209929"/>
            <a:ext cx="5481100"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pic>
        <p:nvPicPr>
          <p:cNvPr id="3" name="Picture 2" descr="A satellite over the earth&#10;&#10;Description automatically generated">
            <a:extLst>
              <a:ext uri="{FF2B5EF4-FFF2-40B4-BE49-F238E27FC236}">
                <a16:creationId xmlns:a16="http://schemas.microsoft.com/office/drawing/2014/main" id="{EADFE0FC-6E51-757B-DEA4-07AE61D78D65}"/>
              </a:ext>
            </a:extLst>
          </p:cNvPr>
          <p:cNvPicPr>
            <a:picLocks noChangeAspect="1"/>
          </p:cNvPicPr>
          <p:nvPr/>
        </p:nvPicPr>
        <p:blipFill rotWithShape="1">
          <a:blip r:embed="rId2"/>
          <a:srcRect l="40824"/>
          <a:stretch/>
        </p:blipFill>
        <p:spPr>
          <a:xfrm>
            <a:off x="6095997" y="0"/>
            <a:ext cx="6096003" cy="6858000"/>
          </a:xfrm>
          <a:prstGeom prst="rect">
            <a:avLst/>
          </a:prstGeom>
        </p:spPr>
      </p:pic>
      <p:pic>
        <p:nvPicPr>
          <p:cNvPr id="7" name="Picture 6" descr="A black background with a black square&#10;&#10;Description automatically generated with medium confidence">
            <a:hlinkClick r:id="rId3"/>
            <a:extLst>
              <a:ext uri="{FF2B5EF4-FFF2-40B4-BE49-F238E27FC236}">
                <a16:creationId xmlns:a16="http://schemas.microsoft.com/office/drawing/2014/main" id="{12283189-09CD-F03D-67E4-5A4FCA89B9D4}"/>
              </a:ext>
            </a:extLst>
          </p:cNvPr>
          <p:cNvPicPr>
            <a:picLocks noChangeAspect="1"/>
          </p:cNvPicPr>
          <p:nvPr/>
        </p:nvPicPr>
        <p:blipFill>
          <a:blip r:embed="rId4"/>
          <a:stretch>
            <a:fillRect/>
          </a:stretch>
        </p:blipFill>
        <p:spPr>
          <a:xfrm>
            <a:off x="614897" y="1290505"/>
            <a:ext cx="4081152" cy="2332780"/>
          </a:xfrm>
          <a:prstGeom prst="rect">
            <a:avLst/>
          </a:prstGeom>
        </p:spPr>
      </p:pic>
      <p:sp>
        <p:nvSpPr>
          <p:cNvPr id="8" name="Slide Number Placeholder 7">
            <a:extLst>
              <a:ext uri="{FF2B5EF4-FFF2-40B4-BE49-F238E27FC236}">
                <a16:creationId xmlns:a16="http://schemas.microsoft.com/office/drawing/2014/main" id="{ABF183EA-404C-28C0-AC41-B946956D7724}"/>
              </a:ext>
            </a:extLst>
          </p:cNvPr>
          <p:cNvSpPr>
            <a:spLocks noGrp="1"/>
          </p:cNvSpPr>
          <p:nvPr>
            <p:ph type="sldNum" sz="quarter" idx="12"/>
          </p:nvPr>
        </p:nvSpPr>
        <p:spPr/>
        <p:txBody>
          <a:bodyPr/>
          <a:lstStyle/>
          <a:p>
            <a:fld id="{CDD0D45B-215D-8A42-B06E-FB305363D0BC}" type="slidenum">
              <a:rPr lang="en-US" smtClean="0"/>
              <a:pPr/>
              <a:t>1</a:t>
            </a:fld>
            <a:endParaRPr lang="en-US" dirty="0"/>
          </a:p>
        </p:txBody>
      </p:sp>
      <p:sp>
        <p:nvSpPr>
          <p:cNvPr id="9" name="TextBox 8">
            <a:extLst>
              <a:ext uri="{FF2B5EF4-FFF2-40B4-BE49-F238E27FC236}">
                <a16:creationId xmlns:a16="http://schemas.microsoft.com/office/drawing/2014/main" id="{A8B241F6-ABAD-695B-E395-97C9941977F2}"/>
              </a:ext>
            </a:extLst>
          </p:cNvPr>
          <p:cNvSpPr txBox="1"/>
          <p:nvPr/>
        </p:nvSpPr>
        <p:spPr>
          <a:xfrm>
            <a:off x="614897" y="5561859"/>
            <a:ext cx="4666537" cy="369332"/>
          </a:xfrm>
          <a:prstGeom prst="rect">
            <a:avLst/>
          </a:prstGeom>
          <a:noFill/>
        </p:spPr>
        <p:txBody>
          <a:bodyPr wrap="square" rtlCol="0">
            <a:spAutoFit/>
          </a:bodyPr>
          <a:lstStyle/>
          <a:p>
            <a:r>
              <a:rPr lang="en-US" dirty="0"/>
              <a:t>Media Kit</a:t>
            </a:r>
          </a:p>
        </p:txBody>
      </p:sp>
    </p:spTree>
    <p:extLst>
      <p:ext uri="{BB962C8B-B14F-4D97-AF65-F5344CB8AC3E}">
        <p14:creationId xmlns:p14="http://schemas.microsoft.com/office/powerpoint/2010/main" val="118129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7C71E-D9CE-FA81-7E0B-E948E930ED2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AFEC06-5FFA-DD1E-C477-48721C931D39}"/>
              </a:ext>
            </a:extLst>
          </p:cNvPr>
          <p:cNvSpPr>
            <a:spLocks noChangeAspect="1"/>
          </p:cNvSpPr>
          <p:nvPr/>
        </p:nvSpPr>
        <p:spPr>
          <a:xfrm>
            <a:off x="4877650" y="836345"/>
            <a:ext cx="1218350"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AE939D4-8632-E35D-123C-99287032D83E}"/>
              </a:ext>
            </a:extLst>
          </p:cNvPr>
          <p:cNvSpPr/>
          <p:nvPr/>
        </p:nvSpPr>
        <p:spPr>
          <a:xfrm>
            <a:off x="833140" y="1130970"/>
            <a:ext cx="3852274"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Secondary Colors</a:t>
            </a:r>
          </a:p>
        </p:txBody>
      </p:sp>
      <p:cxnSp>
        <p:nvCxnSpPr>
          <p:cNvPr id="14" name="Straight Connector 13">
            <a:extLst>
              <a:ext uri="{FF2B5EF4-FFF2-40B4-BE49-F238E27FC236}">
                <a16:creationId xmlns:a16="http://schemas.microsoft.com/office/drawing/2014/main" id="{A3BD25AE-F764-F01A-DA75-E0C72CE9964F}"/>
              </a:ext>
            </a:extLst>
          </p:cNvPr>
          <p:cNvCxnSpPr>
            <a:cxnSpLocks/>
            <a:stCxn id="15" idx="3"/>
          </p:cNvCxnSpPr>
          <p:nvPr/>
        </p:nvCxnSpPr>
        <p:spPr>
          <a:xfrm flipV="1">
            <a:off x="4472763" y="1413747"/>
            <a:ext cx="1623237" cy="1"/>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C086FF6-0AF2-D610-A3BE-4E7B713B8CA9}"/>
              </a:ext>
            </a:extLst>
          </p:cNvPr>
          <p:cNvSpPr/>
          <p:nvPr/>
        </p:nvSpPr>
        <p:spPr>
          <a:xfrm>
            <a:off x="831382" y="1121360"/>
            <a:ext cx="3641381"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27A3C82-123B-4EB5-1F17-F01CBE944E12}"/>
              </a:ext>
            </a:extLst>
          </p:cNvPr>
          <p:cNvSpPr>
            <a:spLocks noGrp="1"/>
          </p:cNvSpPr>
          <p:nvPr>
            <p:ph type="sldNum" sz="quarter" idx="12"/>
          </p:nvPr>
        </p:nvSpPr>
        <p:spPr/>
        <p:txBody>
          <a:bodyPr/>
          <a:lstStyle/>
          <a:p>
            <a:fld id="{CDD0D45B-215D-8A42-B06E-FB305363D0BC}" type="slidenum">
              <a:rPr lang="en-US" smtClean="0"/>
              <a:pPr/>
              <a:t>10</a:t>
            </a:fld>
            <a:endParaRPr lang="en-US" dirty="0"/>
          </a:p>
        </p:txBody>
      </p:sp>
      <p:sp>
        <p:nvSpPr>
          <p:cNvPr id="7" name="Isosceles Triangle 6">
            <a:extLst>
              <a:ext uri="{FF2B5EF4-FFF2-40B4-BE49-F238E27FC236}">
                <a16:creationId xmlns:a16="http://schemas.microsoft.com/office/drawing/2014/main" id="{4A323217-7A85-83D3-1BC2-00DD2E4C709E}"/>
              </a:ext>
            </a:extLst>
          </p:cNvPr>
          <p:cNvSpPr/>
          <p:nvPr/>
        </p:nvSpPr>
        <p:spPr>
          <a:xfrm>
            <a:off x="6735197" y="2068304"/>
            <a:ext cx="1159037" cy="1043133"/>
          </a:xfrm>
          <a:prstGeom prst="triangle">
            <a:avLst/>
          </a:prstGeom>
          <a:solidFill>
            <a:srgbClr val="FF2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5608D417-4B5C-44BD-6C08-69F0D56BCF94}"/>
              </a:ext>
            </a:extLst>
          </p:cNvPr>
          <p:cNvSpPr/>
          <p:nvPr/>
        </p:nvSpPr>
        <p:spPr>
          <a:xfrm>
            <a:off x="10131481" y="2068304"/>
            <a:ext cx="1159037" cy="1043133"/>
          </a:xfrm>
          <a:prstGeom prst="triangle">
            <a:avLst/>
          </a:prstGeom>
          <a:solidFill>
            <a:srgbClr val="F1F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F175B165-16C7-85B3-3B85-CAEB275D4997}"/>
              </a:ext>
            </a:extLst>
          </p:cNvPr>
          <p:cNvSpPr/>
          <p:nvPr/>
        </p:nvSpPr>
        <p:spPr>
          <a:xfrm>
            <a:off x="8444591" y="2068304"/>
            <a:ext cx="1159037" cy="1043133"/>
          </a:xfrm>
          <a:prstGeom prst="triangle">
            <a:avLst/>
          </a:prstGeom>
          <a:solidFill>
            <a:srgbClr val="FF9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B7D14EF7-983F-68E8-AF53-194782B78369}"/>
              </a:ext>
            </a:extLst>
          </p:cNvPr>
          <p:cNvSpPr/>
          <p:nvPr/>
        </p:nvSpPr>
        <p:spPr>
          <a:xfrm>
            <a:off x="6749137" y="4883340"/>
            <a:ext cx="1159037" cy="1043133"/>
          </a:xfrm>
          <a:prstGeom prst="triangle">
            <a:avLst/>
          </a:prstGeom>
          <a:solidFill>
            <a:srgbClr val="77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1EF62879-35EA-E08B-E3F1-77E34C3E17C2}"/>
              </a:ext>
            </a:extLst>
          </p:cNvPr>
          <p:cNvSpPr/>
          <p:nvPr/>
        </p:nvSpPr>
        <p:spPr>
          <a:xfrm>
            <a:off x="10131481" y="4883340"/>
            <a:ext cx="1159037" cy="1043133"/>
          </a:xfrm>
          <a:prstGeom prst="triangle">
            <a:avLst/>
          </a:prstGeom>
          <a:solidFill>
            <a:srgbClr val="406B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003295B9-DD93-0868-CEBC-B455E4CDA22D}"/>
              </a:ext>
            </a:extLst>
          </p:cNvPr>
          <p:cNvSpPr/>
          <p:nvPr/>
        </p:nvSpPr>
        <p:spPr>
          <a:xfrm>
            <a:off x="8470025" y="4883339"/>
            <a:ext cx="1159037" cy="1043133"/>
          </a:xfrm>
          <a:prstGeom prst="triangle">
            <a:avLst/>
          </a:prstGeom>
          <a:solidFill>
            <a:srgbClr val="80A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
            <a:extLst>
              <a:ext uri="{FF2B5EF4-FFF2-40B4-BE49-F238E27FC236}">
                <a16:creationId xmlns:a16="http://schemas.microsoft.com/office/drawing/2014/main" id="{812DF4F9-C0AC-5BF4-07A9-56D7979A01B6}"/>
              </a:ext>
            </a:extLst>
          </p:cNvPr>
          <p:cNvSpPr txBox="1">
            <a:spLocks/>
          </p:cNvSpPr>
          <p:nvPr/>
        </p:nvSpPr>
        <p:spPr>
          <a:xfrm>
            <a:off x="8422087" y="867856"/>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accent5"/>
                </a:solidFill>
              </a:rPr>
              <a:t>Orange</a:t>
            </a:r>
          </a:p>
          <a:p>
            <a:pPr marL="0" indent="0">
              <a:buFont typeface="Arial" panose="020B0604020202020204" pitchFamily="34" charset="0"/>
              <a:buNone/>
            </a:pPr>
            <a:r>
              <a:rPr lang="en-US" sz="1050" b="1" dirty="0">
                <a:solidFill>
                  <a:schemeClr val="accent5"/>
                </a:solidFill>
              </a:rPr>
              <a:t>HEX: #FF9A3A</a:t>
            </a:r>
          </a:p>
          <a:p>
            <a:pPr marL="0" indent="0">
              <a:buFont typeface="Arial" panose="020B0604020202020204" pitchFamily="34" charset="0"/>
              <a:buNone/>
            </a:pPr>
            <a:r>
              <a:rPr lang="en-US" sz="1050" b="1" dirty="0">
                <a:solidFill>
                  <a:schemeClr val="accent5"/>
                </a:solidFill>
              </a:rPr>
              <a:t>RBG: 255 154 58</a:t>
            </a:r>
          </a:p>
          <a:p>
            <a:pPr marL="0" indent="0">
              <a:buFont typeface="Arial" panose="020B0604020202020204" pitchFamily="34" charset="0"/>
              <a:buNone/>
            </a:pPr>
            <a:r>
              <a:rPr lang="en-US" sz="1050" b="1" dirty="0">
                <a:solidFill>
                  <a:schemeClr val="accent5"/>
                </a:solidFill>
              </a:rPr>
              <a:t>CMYK: 0 40 77 0</a:t>
            </a:r>
          </a:p>
        </p:txBody>
      </p:sp>
      <p:sp>
        <p:nvSpPr>
          <p:cNvPr id="16" name="Content Placeholder 1">
            <a:extLst>
              <a:ext uri="{FF2B5EF4-FFF2-40B4-BE49-F238E27FC236}">
                <a16:creationId xmlns:a16="http://schemas.microsoft.com/office/drawing/2014/main" id="{4F0FFFE6-EAE1-B32D-A7E8-3212BAA3E45C}"/>
              </a:ext>
            </a:extLst>
          </p:cNvPr>
          <p:cNvSpPr txBox="1">
            <a:spLocks/>
          </p:cNvSpPr>
          <p:nvPr/>
        </p:nvSpPr>
        <p:spPr>
          <a:xfrm>
            <a:off x="10158779" y="3722081"/>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accent6"/>
                </a:solidFill>
              </a:rPr>
              <a:t>Forest Green</a:t>
            </a:r>
          </a:p>
          <a:p>
            <a:pPr marL="0" indent="0">
              <a:buFont typeface="Arial" panose="020B0604020202020204" pitchFamily="34" charset="0"/>
              <a:buNone/>
            </a:pPr>
            <a:r>
              <a:rPr lang="en-US" sz="1050" b="1" dirty="0">
                <a:solidFill>
                  <a:schemeClr val="accent6"/>
                </a:solidFill>
              </a:rPr>
              <a:t>HEX: #406B26</a:t>
            </a:r>
          </a:p>
          <a:p>
            <a:pPr marL="0" indent="0">
              <a:buFont typeface="Arial" panose="020B0604020202020204" pitchFamily="34" charset="0"/>
              <a:buNone/>
            </a:pPr>
            <a:r>
              <a:rPr lang="en-US" sz="1050" b="1" dirty="0">
                <a:solidFill>
                  <a:schemeClr val="accent6"/>
                </a:solidFill>
              </a:rPr>
              <a:t>RBG: 64 107 38</a:t>
            </a:r>
          </a:p>
          <a:p>
            <a:pPr marL="0" indent="0">
              <a:buFont typeface="Arial" panose="020B0604020202020204" pitchFamily="34" charset="0"/>
              <a:buNone/>
            </a:pPr>
            <a:r>
              <a:rPr lang="en-US" sz="1050" b="1" dirty="0">
                <a:solidFill>
                  <a:schemeClr val="accent6"/>
                </a:solidFill>
              </a:rPr>
              <a:t>CMYK: 40 0 64 58</a:t>
            </a:r>
          </a:p>
        </p:txBody>
      </p:sp>
      <p:sp>
        <p:nvSpPr>
          <p:cNvPr id="17" name="Content Placeholder 1">
            <a:extLst>
              <a:ext uri="{FF2B5EF4-FFF2-40B4-BE49-F238E27FC236}">
                <a16:creationId xmlns:a16="http://schemas.microsoft.com/office/drawing/2014/main" id="{C0D5E96E-B31E-7EBF-4C4C-F6D9DA56D5BF}"/>
              </a:ext>
            </a:extLst>
          </p:cNvPr>
          <p:cNvSpPr txBox="1">
            <a:spLocks/>
          </p:cNvSpPr>
          <p:nvPr/>
        </p:nvSpPr>
        <p:spPr>
          <a:xfrm>
            <a:off x="6685395" y="3722081"/>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accent4"/>
                </a:solidFill>
              </a:rPr>
              <a:t>Green</a:t>
            </a:r>
          </a:p>
          <a:p>
            <a:pPr marL="0" indent="0">
              <a:buFont typeface="Arial" panose="020B0604020202020204" pitchFamily="34" charset="0"/>
              <a:buNone/>
            </a:pPr>
            <a:r>
              <a:rPr lang="en-US" sz="1050" b="1" dirty="0">
                <a:solidFill>
                  <a:schemeClr val="accent4"/>
                </a:solidFill>
              </a:rPr>
              <a:t>HEX: #77C163</a:t>
            </a:r>
          </a:p>
          <a:p>
            <a:pPr marL="0" indent="0">
              <a:buFont typeface="Arial" panose="020B0604020202020204" pitchFamily="34" charset="0"/>
              <a:buNone/>
            </a:pPr>
            <a:r>
              <a:rPr lang="en-US" sz="1050" b="1" dirty="0">
                <a:solidFill>
                  <a:schemeClr val="accent4"/>
                </a:solidFill>
              </a:rPr>
              <a:t>RBG: 119 193 99</a:t>
            </a:r>
          </a:p>
          <a:p>
            <a:pPr marL="0" indent="0">
              <a:buFont typeface="Arial" panose="020B0604020202020204" pitchFamily="34" charset="0"/>
              <a:buNone/>
            </a:pPr>
            <a:r>
              <a:rPr lang="en-US" sz="1050" b="1" dirty="0">
                <a:solidFill>
                  <a:schemeClr val="accent4"/>
                </a:solidFill>
              </a:rPr>
              <a:t>CMYK: 38 0 49 24</a:t>
            </a:r>
          </a:p>
        </p:txBody>
      </p:sp>
      <p:sp>
        <p:nvSpPr>
          <p:cNvPr id="18" name="Content Placeholder 1">
            <a:extLst>
              <a:ext uri="{FF2B5EF4-FFF2-40B4-BE49-F238E27FC236}">
                <a16:creationId xmlns:a16="http://schemas.microsoft.com/office/drawing/2014/main" id="{86B051F9-E4A9-4CB1-19A2-ED80E441BB48}"/>
              </a:ext>
            </a:extLst>
          </p:cNvPr>
          <p:cNvSpPr txBox="1">
            <a:spLocks/>
          </p:cNvSpPr>
          <p:nvPr/>
        </p:nvSpPr>
        <p:spPr>
          <a:xfrm>
            <a:off x="10118404" y="837957"/>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bg1">
                    <a:lumMod val="65000"/>
                  </a:schemeClr>
                </a:solidFill>
              </a:rPr>
              <a:t>Yellow</a:t>
            </a:r>
          </a:p>
          <a:p>
            <a:pPr marL="0" indent="0">
              <a:buFont typeface="Arial" panose="020B0604020202020204" pitchFamily="34" charset="0"/>
              <a:buNone/>
            </a:pPr>
            <a:r>
              <a:rPr lang="en-US" sz="1050" b="1" dirty="0">
                <a:solidFill>
                  <a:schemeClr val="bg1">
                    <a:lumMod val="65000"/>
                  </a:schemeClr>
                </a:solidFill>
              </a:rPr>
              <a:t>HEX: # F1FF1B</a:t>
            </a:r>
          </a:p>
          <a:p>
            <a:pPr marL="0" indent="0">
              <a:buFont typeface="Arial" panose="020B0604020202020204" pitchFamily="34" charset="0"/>
              <a:buNone/>
            </a:pPr>
            <a:r>
              <a:rPr lang="en-US" sz="1050" b="1" dirty="0">
                <a:solidFill>
                  <a:schemeClr val="bg1">
                    <a:lumMod val="65000"/>
                  </a:schemeClr>
                </a:solidFill>
              </a:rPr>
              <a:t>RBG: 241 255 27</a:t>
            </a:r>
          </a:p>
          <a:p>
            <a:pPr marL="0" indent="0">
              <a:buFont typeface="Arial" panose="020B0604020202020204" pitchFamily="34" charset="0"/>
              <a:buNone/>
            </a:pPr>
            <a:r>
              <a:rPr lang="en-US" sz="1050" b="1" dirty="0">
                <a:solidFill>
                  <a:schemeClr val="bg1">
                    <a:lumMod val="65000"/>
                  </a:schemeClr>
                </a:solidFill>
              </a:rPr>
              <a:t>CMYK: 5 0 89 0</a:t>
            </a:r>
          </a:p>
        </p:txBody>
      </p:sp>
      <p:sp>
        <p:nvSpPr>
          <p:cNvPr id="19" name="Content Placeholder 1">
            <a:extLst>
              <a:ext uri="{FF2B5EF4-FFF2-40B4-BE49-F238E27FC236}">
                <a16:creationId xmlns:a16="http://schemas.microsoft.com/office/drawing/2014/main" id="{DC6E3554-4C15-D887-3223-B4C1D7A4AC54}"/>
              </a:ext>
            </a:extLst>
          </p:cNvPr>
          <p:cNvSpPr txBox="1">
            <a:spLocks/>
          </p:cNvSpPr>
          <p:nvPr/>
        </p:nvSpPr>
        <p:spPr>
          <a:xfrm>
            <a:off x="8422087" y="3719855"/>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accent1"/>
                </a:solidFill>
              </a:rPr>
              <a:t>Blue</a:t>
            </a:r>
          </a:p>
          <a:p>
            <a:pPr marL="0" indent="0">
              <a:buFont typeface="Arial" panose="020B0604020202020204" pitchFamily="34" charset="0"/>
              <a:buNone/>
            </a:pPr>
            <a:r>
              <a:rPr lang="en-US" sz="1050" b="1" dirty="0">
                <a:solidFill>
                  <a:schemeClr val="accent1"/>
                </a:solidFill>
              </a:rPr>
              <a:t>HEX: #80A9D9</a:t>
            </a:r>
          </a:p>
          <a:p>
            <a:pPr marL="0" indent="0">
              <a:buFont typeface="Arial" panose="020B0604020202020204" pitchFamily="34" charset="0"/>
              <a:buNone/>
            </a:pPr>
            <a:r>
              <a:rPr lang="en-US" sz="1050" b="1" dirty="0">
                <a:solidFill>
                  <a:schemeClr val="accent1"/>
                </a:solidFill>
              </a:rPr>
              <a:t>RBG: 128 169 217</a:t>
            </a:r>
          </a:p>
          <a:p>
            <a:pPr marL="0" indent="0">
              <a:buFont typeface="Arial" panose="020B0604020202020204" pitchFamily="34" charset="0"/>
              <a:buNone/>
            </a:pPr>
            <a:r>
              <a:rPr lang="en-US" sz="1050" b="1" dirty="0">
                <a:solidFill>
                  <a:schemeClr val="accent1"/>
                </a:solidFill>
              </a:rPr>
              <a:t>CMYK: 41 22 0 15</a:t>
            </a:r>
          </a:p>
        </p:txBody>
      </p:sp>
      <p:sp>
        <p:nvSpPr>
          <p:cNvPr id="20" name="Content Placeholder 1">
            <a:extLst>
              <a:ext uri="{FF2B5EF4-FFF2-40B4-BE49-F238E27FC236}">
                <a16:creationId xmlns:a16="http://schemas.microsoft.com/office/drawing/2014/main" id="{1BF12670-1666-81B2-A6F8-4804FFF28398}"/>
              </a:ext>
            </a:extLst>
          </p:cNvPr>
          <p:cNvSpPr txBox="1">
            <a:spLocks/>
          </p:cNvSpPr>
          <p:nvPr/>
        </p:nvSpPr>
        <p:spPr>
          <a:xfrm>
            <a:off x="6640928" y="837957"/>
            <a:ext cx="1759196" cy="2243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accent2"/>
                </a:solidFill>
                <a:latin typeface="Arial" panose="020B0604020202020204" pitchFamily="34" charset="0"/>
                <a:cs typeface="Arial" panose="020B0604020202020204" pitchFamily="34" charset="0"/>
              </a:rPr>
              <a:t>Pink</a:t>
            </a:r>
          </a:p>
          <a:p>
            <a:pPr marL="0" indent="0">
              <a:buFont typeface="Arial" panose="020B0604020202020204" pitchFamily="34" charset="0"/>
              <a:buNone/>
            </a:pPr>
            <a:r>
              <a:rPr lang="en-US" sz="1050" b="1" dirty="0">
                <a:solidFill>
                  <a:schemeClr val="accent2"/>
                </a:solidFill>
                <a:latin typeface="Arial" panose="020B0604020202020204" pitchFamily="34" charset="0"/>
                <a:cs typeface="Arial" panose="020B0604020202020204" pitchFamily="34" charset="0"/>
              </a:rPr>
              <a:t>HEX: #FF2FA8</a:t>
            </a:r>
          </a:p>
          <a:p>
            <a:pPr marL="0" indent="0">
              <a:buFont typeface="Arial" panose="020B0604020202020204" pitchFamily="34" charset="0"/>
              <a:buNone/>
            </a:pPr>
            <a:r>
              <a:rPr lang="en-US" sz="1050" b="1" dirty="0">
                <a:solidFill>
                  <a:schemeClr val="accent2"/>
                </a:solidFill>
                <a:latin typeface="Arial" panose="020B0604020202020204" pitchFamily="34" charset="0"/>
                <a:cs typeface="Arial" panose="020B0604020202020204" pitchFamily="34" charset="0"/>
              </a:rPr>
              <a:t>RBG: 255 47 168</a:t>
            </a:r>
          </a:p>
          <a:p>
            <a:pPr marL="0" indent="0">
              <a:buFont typeface="Arial" panose="020B0604020202020204" pitchFamily="34" charset="0"/>
              <a:buNone/>
            </a:pPr>
            <a:r>
              <a:rPr lang="en-US" sz="1050" b="1" dirty="0">
                <a:solidFill>
                  <a:schemeClr val="accent2"/>
                </a:solidFill>
                <a:latin typeface="Arial" panose="020B0604020202020204" pitchFamily="34" charset="0"/>
                <a:cs typeface="Arial" panose="020B0604020202020204" pitchFamily="34" charset="0"/>
              </a:rPr>
              <a:t>CMYK: 96 69 0 43</a:t>
            </a:r>
          </a:p>
        </p:txBody>
      </p:sp>
    </p:spTree>
    <p:extLst>
      <p:ext uri="{BB962C8B-B14F-4D97-AF65-F5344CB8AC3E}">
        <p14:creationId xmlns:p14="http://schemas.microsoft.com/office/powerpoint/2010/main" val="108908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D6FF499-EE92-7D4E-B50B-8845A6987B66}"/>
              </a:ext>
            </a:extLst>
          </p:cNvPr>
          <p:cNvSpPr>
            <a:spLocks/>
          </p:cNvSpPr>
          <p:nvPr/>
        </p:nvSpPr>
        <p:spPr>
          <a:xfrm>
            <a:off x="0" y="0"/>
            <a:ext cx="12192000" cy="594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194567B-AB55-5E42-8C2D-45718F0CD9BD}"/>
              </a:ext>
            </a:extLst>
          </p:cNvPr>
          <p:cNvSpPr/>
          <p:nvPr/>
        </p:nvSpPr>
        <p:spPr>
          <a:xfrm>
            <a:off x="446741" y="2532985"/>
            <a:ext cx="11359777" cy="1200329"/>
          </a:xfrm>
          <a:prstGeom prst="rect">
            <a:avLst/>
          </a:prstGeom>
        </p:spPr>
        <p:txBody>
          <a:bodyPr wrap="square">
            <a:spAutoFit/>
          </a:bodyPr>
          <a:lstStyle/>
          <a:p>
            <a:pPr algn="ctr"/>
            <a:r>
              <a:rPr lang="en-US" sz="7200" b="1" dirty="0">
                <a:solidFill>
                  <a:schemeClr val="bg1"/>
                </a:solidFill>
                <a:latin typeface="Arial" panose="020B0604020202020204" pitchFamily="34" charset="0"/>
                <a:cs typeface="Arial" panose="020B0604020202020204" pitchFamily="34" charset="0"/>
              </a:rPr>
              <a:t>Let’s Work Together</a:t>
            </a:r>
          </a:p>
        </p:txBody>
      </p:sp>
      <p:sp>
        <p:nvSpPr>
          <p:cNvPr id="3" name="Rectangle 2">
            <a:extLst>
              <a:ext uri="{FF2B5EF4-FFF2-40B4-BE49-F238E27FC236}">
                <a16:creationId xmlns:a16="http://schemas.microsoft.com/office/drawing/2014/main" id="{89E756B5-2AF4-23B3-4E2F-424E6FD1C735}"/>
              </a:ext>
            </a:extLst>
          </p:cNvPr>
          <p:cNvSpPr/>
          <p:nvPr/>
        </p:nvSpPr>
        <p:spPr>
          <a:xfrm>
            <a:off x="541736" y="6266299"/>
            <a:ext cx="3295067" cy="246221"/>
          </a:xfrm>
          <a:prstGeom prst="rect">
            <a:avLst/>
          </a:prstGeom>
        </p:spPr>
        <p:txBody>
          <a:bodyPr wrap="square">
            <a:spAutoFit/>
          </a:bodyPr>
          <a:lstStyle/>
          <a:p>
            <a:r>
              <a:rPr lang="en-US" sz="1000" b="1" dirty="0">
                <a:solidFill>
                  <a:srgbClr val="253342"/>
                </a:solidFill>
                <a:latin typeface="Arial" panose="020B0604020202020204" pitchFamily="34" charset="0"/>
                <a:cs typeface="Arial" panose="020B0604020202020204" pitchFamily="34" charset="0"/>
              </a:rPr>
              <a:t>Media Contact: Eileen Korte, Head of Marketing</a:t>
            </a:r>
          </a:p>
        </p:txBody>
      </p:sp>
      <p:sp>
        <p:nvSpPr>
          <p:cNvPr id="4" name="Rectangle 3">
            <a:extLst>
              <a:ext uri="{FF2B5EF4-FFF2-40B4-BE49-F238E27FC236}">
                <a16:creationId xmlns:a16="http://schemas.microsoft.com/office/drawing/2014/main" id="{5004D542-53A2-5528-7503-CA964D26E52C}"/>
              </a:ext>
            </a:extLst>
          </p:cNvPr>
          <p:cNvSpPr/>
          <p:nvPr/>
        </p:nvSpPr>
        <p:spPr>
          <a:xfrm>
            <a:off x="541736" y="6476259"/>
            <a:ext cx="1857981" cy="246221"/>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hlinkClick r:id="rId2"/>
              </a:rPr>
              <a:t>Website</a:t>
            </a:r>
            <a:r>
              <a:rPr lang="en-US" sz="1000" b="1" dirty="0">
                <a:solidFill>
                  <a:srgbClr val="253342"/>
                </a:solidFill>
                <a:latin typeface="Arial" panose="020B0604020202020204" pitchFamily="34" charset="0"/>
                <a:cs typeface="Arial" panose="020B0604020202020204" pitchFamily="34" charset="0"/>
              </a:rPr>
              <a:t>  </a:t>
            </a:r>
            <a:r>
              <a:rPr lang="en-US" sz="1000" b="1" dirty="0">
                <a:solidFill>
                  <a:srgbClr val="253342"/>
                </a:solidFill>
                <a:latin typeface="Arial" panose="020B0604020202020204" pitchFamily="34" charset="0"/>
                <a:cs typeface="Arial" panose="020B0604020202020204" pitchFamily="34" charset="0"/>
                <a:hlinkClick r:id="rId3"/>
              </a:rPr>
              <a:t>Email</a:t>
            </a:r>
            <a:endParaRPr lang="en-US" sz="1000" b="1" dirty="0">
              <a:solidFill>
                <a:srgbClr val="253342"/>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0980209-3937-8E15-2E7F-C639B8EA92A7}"/>
              </a:ext>
            </a:extLst>
          </p:cNvPr>
          <p:cNvCxnSpPr>
            <a:cxnSpLocks/>
          </p:cNvCxnSpPr>
          <p:nvPr/>
        </p:nvCxnSpPr>
        <p:spPr>
          <a:xfrm>
            <a:off x="614897" y="6209929"/>
            <a:ext cx="10781649"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DF299F4-BD98-6388-67C9-AE2C6918121E}"/>
              </a:ext>
            </a:extLst>
          </p:cNvPr>
          <p:cNvSpPr>
            <a:spLocks noGrp="1"/>
          </p:cNvSpPr>
          <p:nvPr>
            <p:ph type="sldNum" sz="quarter" idx="12"/>
          </p:nvPr>
        </p:nvSpPr>
        <p:spPr/>
        <p:txBody>
          <a:bodyPr/>
          <a:lstStyle/>
          <a:p>
            <a:fld id="{CDD0D45B-215D-8A42-B06E-FB305363D0BC}" type="slidenum">
              <a:rPr lang="en-US" smtClean="0"/>
              <a:pPr/>
              <a:t>11</a:t>
            </a:fld>
            <a:endParaRPr lang="en-US" dirty="0"/>
          </a:p>
        </p:txBody>
      </p:sp>
      <p:sp>
        <p:nvSpPr>
          <p:cNvPr id="24" name="Rectangle 23">
            <a:extLst>
              <a:ext uri="{FF2B5EF4-FFF2-40B4-BE49-F238E27FC236}">
                <a16:creationId xmlns:a16="http://schemas.microsoft.com/office/drawing/2014/main" id="{A42773E6-E094-4141-9F7B-E0531B769D7E}"/>
              </a:ext>
            </a:extLst>
          </p:cNvPr>
          <p:cNvSpPr/>
          <p:nvPr/>
        </p:nvSpPr>
        <p:spPr>
          <a:xfrm>
            <a:off x="9982200" y="6512520"/>
            <a:ext cx="919290" cy="215444"/>
          </a:xfrm>
          <a:prstGeom prst="rect">
            <a:avLst/>
          </a:prstGeom>
        </p:spPr>
        <p:txBody>
          <a:bodyPr wrap="square">
            <a:spAutoFit/>
          </a:bodyPr>
          <a:lstStyle/>
          <a:p>
            <a:pPr algn="ctr"/>
            <a:r>
              <a:rPr lang="en-US" sz="800" i="1" dirty="0">
                <a:solidFill>
                  <a:schemeClr val="accent5"/>
                </a:solidFill>
                <a:latin typeface="Arial" panose="020B0604020202020204" pitchFamily="34" charset="0"/>
                <a:cs typeface="Arial" panose="020B0604020202020204" pitchFamily="34" charset="0"/>
              </a:rPr>
              <a:t>MK03282024</a:t>
            </a:r>
          </a:p>
        </p:txBody>
      </p:sp>
    </p:spTree>
    <p:extLst>
      <p:ext uri="{BB962C8B-B14F-4D97-AF65-F5344CB8AC3E}">
        <p14:creationId xmlns:p14="http://schemas.microsoft.com/office/powerpoint/2010/main" val="281148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D6FF499-EE92-7D4E-B50B-8845A6987B66}"/>
              </a:ext>
            </a:extLst>
          </p:cNvPr>
          <p:cNvSpPr>
            <a:spLocks noChangeAspect="1"/>
          </p:cNvSpPr>
          <p:nvPr/>
        </p:nvSpPr>
        <p:spPr>
          <a:xfrm>
            <a:off x="833139" y="836345"/>
            <a:ext cx="6514810"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2349F83-0E1F-AE48-874A-0E52B72870CC}"/>
              </a:ext>
            </a:extLst>
          </p:cNvPr>
          <p:cNvSpPr/>
          <p:nvPr/>
        </p:nvSpPr>
        <p:spPr>
          <a:xfrm>
            <a:off x="6096000" y="1133651"/>
            <a:ext cx="2738718" cy="584775"/>
          </a:xfrm>
          <a:prstGeom prst="rect">
            <a:avLst/>
          </a:prstGeom>
          <a:solidFill>
            <a:schemeClr val="bg1"/>
          </a:solidFill>
          <a:ln>
            <a:noFill/>
          </a:ln>
        </p:spPr>
        <p:txBody>
          <a:bodyPr wrap="square">
            <a:spAutoFit/>
          </a:bodyPr>
          <a:lstStyle/>
          <a:p>
            <a:r>
              <a:rPr lang="en-US" sz="3200" b="1" dirty="0">
                <a:latin typeface="Arial" panose="020B0604020202020204" pitchFamily="34" charset="0"/>
                <a:cs typeface="Arial" panose="020B0604020202020204" pitchFamily="34" charset="0"/>
              </a:rPr>
              <a:t>Company</a:t>
            </a:r>
          </a:p>
        </p:txBody>
      </p:sp>
      <p:sp>
        <p:nvSpPr>
          <p:cNvPr id="12" name="Rectangle 11">
            <a:extLst>
              <a:ext uri="{FF2B5EF4-FFF2-40B4-BE49-F238E27FC236}">
                <a16:creationId xmlns:a16="http://schemas.microsoft.com/office/drawing/2014/main" id="{8A13FECA-68F6-5F46-BFF2-5339BFF859A0}"/>
              </a:ext>
            </a:extLst>
          </p:cNvPr>
          <p:cNvSpPr/>
          <p:nvPr/>
        </p:nvSpPr>
        <p:spPr>
          <a:xfrm>
            <a:off x="7738945" y="1818523"/>
            <a:ext cx="3758289" cy="3454792"/>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Solestial, Inc. exists to deliver abundant energy in space. Our breakthrough technology is a silicon solar cell engineered for space to self-cure radiation damage under sunlight at operating temperatures as low as 65°C. Solestial solar cells are packaged in an ultrathin, low mass, flexible solar power module designed to withstand up to 10 years in a variety of destinations in space. Our flexible solar power modules can be produced on automated machines resulting in costs 90% lower than traditional III-V multijunction solar products. By the end of 2024, we will be producing silicon photovoltaics for space at a run rate of 1 MW, a scale comparable to the annual global capacity of all III-V solar manufacturers combined. From today’s satellite constellations and research projects to tomorrow’s lunar settlements and services in space, Solestial’s innovative technology represents a paradigm shift for space solar; an affordable, scalable solution to power sustained development.</a:t>
            </a:r>
          </a:p>
        </p:txBody>
      </p:sp>
      <p:cxnSp>
        <p:nvCxnSpPr>
          <p:cNvPr id="26" name="Straight Connector 25">
            <a:extLst>
              <a:ext uri="{FF2B5EF4-FFF2-40B4-BE49-F238E27FC236}">
                <a16:creationId xmlns:a16="http://schemas.microsoft.com/office/drawing/2014/main" id="{EDCE6EE1-4AB6-AA4D-942D-DB4E5570BEE8}"/>
              </a:ext>
            </a:extLst>
          </p:cNvPr>
          <p:cNvCxnSpPr>
            <a:cxnSpLocks/>
          </p:cNvCxnSpPr>
          <p:nvPr/>
        </p:nvCxnSpPr>
        <p:spPr>
          <a:xfrm>
            <a:off x="8834718" y="1429918"/>
            <a:ext cx="2662517"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2FE27F-10A7-3546-9A44-9562E3AD606E}"/>
              </a:ext>
            </a:extLst>
          </p:cNvPr>
          <p:cNvSpPr/>
          <p:nvPr/>
        </p:nvSpPr>
        <p:spPr>
          <a:xfrm>
            <a:off x="6096001" y="1121360"/>
            <a:ext cx="2738718"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32FA90-879B-7DA1-A737-514A5CF843D2}"/>
              </a:ext>
            </a:extLst>
          </p:cNvPr>
          <p:cNvCxnSpPr>
            <a:cxnSpLocks/>
          </p:cNvCxnSpPr>
          <p:nvPr/>
        </p:nvCxnSpPr>
        <p:spPr>
          <a:xfrm>
            <a:off x="614897" y="6209929"/>
            <a:ext cx="10781649"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pic>
        <p:nvPicPr>
          <p:cNvPr id="3" name="Picture 2" descr="A satellite in space with earth in the background&#10;&#10;Description automatically generated">
            <a:extLst>
              <a:ext uri="{FF2B5EF4-FFF2-40B4-BE49-F238E27FC236}">
                <a16:creationId xmlns:a16="http://schemas.microsoft.com/office/drawing/2014/main" id="{9CA7FA09-1D19-08E9-AE54-F885A6572E98}"/>
              </a:ext>
            </a:extLst>
          </p:cNvPr>
          <p:cNvPicPr>
            <a:picLocks noChangeAspect="1"/>
          </p:cNvPicPr>
          <p:nvPr/>
        </p:nvPicPr>
        <p:blipFill rotWithShape="1">
          <a:blip r:embed="rId2"/>
          <a:srcRect l="7787" r="3325"/>
          <a:stretch/>
        </p:blipFill>
        <p:spPr>
          <a:xfrm>
            <a:off x="3" y="0"/>
            <a:ext cx="6095998" cy="6858000"/>
          </a:xfrm>
          <a:prstGeom prst="rect">
            <a:avLst/>
          </a:prstGeom>
        </p:spPr>
      </p:pic>
      <p:sp>
        <p:nvSpPr>
          <p:cNvPr id="4" name="Slide Number Placeholder 3">
            <a:extLst>
              <a:ext uri="{FF2B5EF4-FFF2-40B4-BE49-F238E27FC236}">
                <a16:creationId xmlns:a16="http://schemas.microsoft.com/office/drawing/2014/main" id="{79ACACD8-43CE-25B3-F4CC-5BB602174E32}"/>
              </a:ext>
            </a:extLst>
          </p:cNvPr>
          <p:cNvSpPr>
            <a:spLocks noGrp="1"/>
          </p:cNvSpPr>
          <p:nvPr>
            <p:ph type="sldNum" sz="quarter" idx="12"/>
          </p:nvPr>
        </p:nvSpPr>
        <p:spPr/>
        <p:txBody>
          <a:bodyPr/>
          <a:lstStyle/>
          <a:p>
            <a:fld id="{CDD0D45B-215D-8A42-B06E-FB305363D0BC}" type="slidenum">
              <a:rPr lang="en-US" sz="1000" smtClean="0"/>
              <a:pPr/>
              <a:t>2</a:t>
            </a:fld>
            <a:endParaRPr lang="en-US" sz="1000" dirty="0"/>
          </a:p>
        </p:txBody>
      </p:sp>
    </p:spTree>
    <p:extLst>
      <p:ext uri="{BB962C8B-B14F-4D97-AF65-F5344CB8AC3E}">
        <p14:creationId xmlns:p14="http://schemas.microsoft.com/office/powerpoint/2010/main" val="270976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62ED70-2171-66C8-D77E-3FC8B3B21779}"/>
              </a:ext>
            </a:extLst>
          </p:cNvPr>
          <p:cNvSpPr>
            <a:spLocks noChangeAspect="1"/>
          </p:cNvSpPr>
          <p:nvPr/>
        </p:nvSpPr>
        <p:spPr>
          <a:xfrm>
            <a:off x="4877650" y="837957"/>
            <a:ext cx="1218350"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08FB263-3D28-C059-F0B5-F3D968044412}"/>
              </a:ext>
            </a:extLst>
          </p:cNvPr>
          <p:cNvSpPr/>
          <p:nvPr/>
        </p:nvSpPr>
        <p:spPr>
          <a:xfrm>
            <a:off x="833141" y="1756064"/>
            <a:ext cx="3619987" cy="4162678"/>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Solestial’s core product is a flexible solar power module. Each flexible solar power module is comprised of silicon solar cells engineered for space. Our modules are ultrathin, low mass, and radiation hardened.</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Affordability and scalability are the key differentiators of Solestial modules. They are 10 times more affordable than III-V multijunction solar panels and can be quickly manufactured on automated machines.</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Terrestrial silicon solar panels are affordable but degrade rapidly in space due to radiation and other factors. Solestial flexible solar power modules anneal radiation damage at normal operating temperatures allowing them withstand up to 10 years in a variety of destinations in space.</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Solestial’s innovative solar products provide customers with the best combination of radiation hardness, performance, and cost, at virtually unlimited scale.</a:t>
            </a:r>
          </a:p>
        </p:txBody>
      </p:sp>
      <p:sp>
        <p:nvSpPr>
          <p:cNvPr id="5" name="Rectangle 4">
            <a:extLst>
              <a:ext uri="{FF2B5EF4-FFF2-40B4-BE49-F238E27FC236}">
                <a16:creationId xmlns:a16="http://schemas.microsoft.com/office/drawing/2014/main" id="{D77C4AF0-B0FC-4E24-8ED5-F03BE6FE4ED4}"/>
              </a:ext>
            </a:extLst>
          </p:cNvPr>
          <p:cNvSpPr/>
          <p:nvPr/>
        </p:nvSpPr>
        <p:spPr>
          <a:xfrm>
            <a:off x="833140" y="1130970"/>
            <a:ext cx="2736959"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Product</a:t>
            </a:r>
          </a:p>
        </p:txBody>
      </p:sp>
      <p:cxnSp>
        <p:nvCxnSpPr>
          <p:cNvPr id="14" name="Straight Connector 13">
            <a:extLst>
              <a:ext uri="{FF2B5EF4-FFF2-40B4-BE49-F238E27FC236}">
                <a16:creationId xmlns:a16="http://schemas.microsoft.com/office/drawing/2014/main" id="{79AAA3B2-0FD1-ED70-93D8-9E2D987917B9}"/>
              </a:ext>
            </a:extLst>
          </p:cNvPr>
          <p:cNvCxnSpPr>
            <a:cxnSpLocks/>
          </p:cNvCxnSpPr>
          <p:nvPr/>
        </p:nvCxnSpPr>
        <p:spPr>
          <a:xfrm flipV="1">
            <a:off x="3570100" y="1413747"/>
            <a:ext cx="2525900" cy="16171"/>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6609D8-DD78-6198-497A-39A25FC51412}"/>
              </a:ext>
            </a:extLst>
          </p:cNvPr>
          <p:cNvSpPr/>
          <p:nvPr/>
        </p:nvSpPr>
        <p:spPr>
          <a:xfrm>
            <a:off x="831383" y="1121360"/>
            <a:ext cx="2738718"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9123470-AD8F-A18C-E52C-D3AA24604C3D}"/>
              </a:ext>
            </a:extLst>
          </p:cNvPr>
          <p:cNvSpPr txBox="1"/>
          <p:nvPr/>
        </p:nvSpPr>
        <p:spPr>
          <a:xfrm>
            <a:off x="8385048" y="4300680"/>
            <a:ext cx="3163824" cy="253916"/>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Solestial Flexible Solar Power Module</a:t>
            </a:r>
          </a:p>
        </p:txBody>
      </p:sp>
      <p:pic>
        <p:nvPicPr>
          <p:cNvPr id="8" name="Picture 7" descr="A black and white wave&#10;&#10;Description automatically generated">
            <a:extLst>
              <a:ext uri="{FF2B5EF4-FFF2-40B4-BE49-F238E27FC236}">
                <a16:creationId xmlns:a16="http://schemas.microsoft.com/office/drawing/2014/main" id="{45B93962-E2E1-C6EE-DA00-DF3A45DF2A5E}"/>
              </a:ext>
            </a:extLst>
          </p:cNvPr>
          <p:cNvPicPr>
            <a:picLocks noChangeAspect="1"/>
          </p:cNvPicPr>
          <p:nvPr/>
        </p:nvPicPr>
        <p:blipFill rotWithShape="1">
          <a:blip r:embed="rId2"/>
          <a:srcRect l="3625" t="20850" r="3219" b="25018"/>
          <a:stretch/>
        </p:blipFill>
        <p:spPr>
          <a:xfrm>
            <a:off x="6685759" y="2547548"/>
            <a:ext cx="5029028" cy="1643798"/>
          </a:xfrm>
          <a:prstGeom prst="rect">
            <a:avLst/>
          </a:prstGeom>
        </p:spPr>
      </p:pic>
      <p:sp>
        <p:nvSpPr>
          <p:cNvPr id="9" name="Slide Number Placeholder 8">
            <a:extLst>
              <a:ext uri="{FF2B5EF4-FFF2-40B4-BE49-F238E27FC236}">
                <a16:creationId xmlns:a16="http://schemas.microsoft.com/office/drawing/2014/main" id="{278CCB3E-31D6-21DF-B1DF-E7391B34B40A}"/>
              </a:ext>
            </a:extLst>
          </p:cNvPr>
          <p:cNvSpPr>
            <a:spLocks noGrp="1"/>
          </p:cNvSpPr>
          <p:nvPr>
            <p:ph type="sldNum" sz="quarter" idx="12"/>
          </p:nvPr>
        </p:nvSpPr>
        <p:spPr/>
        <p:txBody>
          <a:bodyPr/>
          <a:lstStyle/>
          <a:p>
            <a:fld id="{CDD0D45B-215D-8A42-B06E-FB305363D0BC}" type="slidenum">
              <a:rPr lang="en-US" smtClean="0"/>
              <a:pPr/>
              <a:t>3</a:t>
            </a:fld>
            <a:endParaRPr lang="en-US" dirty="0"/>
          </a:p>
        </p:txBody>
      </p:sp>
    </p:spTree>
    <p:extLst>
      <p:ext uri="{BB962C8B-B14F-4D97-AF65-F5344CB8AC3E}">
        <p14:creationId xmlns:p14="http://schemas.microsoft.com/office/powerpoint/2010/main" val="151094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D13DC1-4F97-8FC6-BD65-15E077B450BB}"/>
              </a:ext>
            </a:extLst>
          </p:cNvPr>
          <p:cNvSpPr>
            <a:spLocks noChangeAspect="1"/>
          </p:cNvSpPr>
          <p:nvPr/>
        </p:nvSpPr>
        <p:spPr>
          <a:xfrm>
            <a:off x="4877650" y="848642"/>
            <a:ext cx="6514810"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08FB263-3D28-C059-F0B5-F3D968044412}"/>
              </a:ext>
            </a:extLst>
          </p:cNvPr>
          <p:cNvSpPr/>
          <p:nvPr/>
        </p:nvSpPr>
        <p:spPr>
          <a:xfrm>
            <a:off x="833141" y="1756064"/>
            <a:ext cx="3548359" cy="4870564"/>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Stanislau “Stan” or “Stas” Herasimenka is CEO and Co-Founder of Solestial, where he is responsible for Strategy, Product, and Technology Development. Based in Tempe, Arizona, Stan has more than 15 years’ experience working with solar cells. Through his research, he has led the development of Solestial’s foundational technology, radiation tolerant silicon solar cells. </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Stan graduated from Belarusian State University with a BS in Physics. After graduation, he moved to the United States and began working with solar cells. Through his work, he met future Solestial co-founder Mikhail Reginevich. In 2011, the pair began collaborating on ultrathin silicon solar cell technology at Arizona State University where Stan was pursuing a PhD in Electrical and Electronics Engineering. After graduating in 2013, Stan and Mikhail founded Regher Solar, deriving the company’s name from a combination of their last names. </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Stan is passionate about photovoltaics. Through his continued research, his mission is for Solestial to become the solar energy company for space, providing technologies that will ultimately benefit life on earth.</a:t>
            </a:r>
          </a:p>
        </p:txBody>
      </p:sp>
      <p:sp>
        <p:nvSpPr>
          <p:cNvPr id="5" name="Rectangle 4">
            <a:extLst>
              <a:ext uri="{FF2B5EF4-FFF2-40B4-BE49-F238E27FC236}">
                <a16:creationId xmlns:a16="http://schemas.microsoft.com/office/drawing/2014/main" id="{D77C4AF0-B0FC-4E24-8ED5-F03BE6FE4ED4}"/>
              </a:ext>
            </a:extLst>
          </p:cNvPr>
          <p:cNvSpPr/>
          <p:nvPr/>
        </p:nvSpPr>
        <p:spPr>
          <a:xfrm>
            <a:off x="833140" y="1130970"/>
            <a:ext cx="2736959"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Bio</a:t>
            </a:r>
          </a:p>
        </p:txBody>
      </p:sp>
      <p:cxnSp>
        <p:nvCxnSpPr>
          <p:cNvPr id="14" name="Straight Connector 13">
            <a:extLst>
              <a:ext uri="{FF2B5EF4-FFF2-40B4-BE49-F238E27FC236}">
                <a16:creationId xmlns:a16="http://schemas.microsoft.com/office/drawing/2014/main" id="{79AAA3B2-0FD1-ED70-93D8-9E2D987917B9}"/>
              </a:ext>
            </a:extLst>
          </p:cNvPr>
          <p:cNvCxnSpPr>
            <a:cxnSpLocks/>
          </p:cNvCxnSpPr>
          <p:nvPr/>
        </p:nvCxnSpPr>
        <p:spPr>
          <a:xfrm flipV="1">
            <a:off x="3570100" y="1413747"/>
            <a:ext cx="2525900" cy="16171"/>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6609D8-DD78-6198-497A-39A25FC51412}"/>
              </a:ext>
            </a:extLst>
          </p:cNvPr>
          <p:cNvSpPr/>
          <p:nvPr/>
        </p:nvSpPr>
        <p:spPr>
          <a:xfrm>
            <a:off x="831383" y="1121360"/>
            <a:ext cx="2738718"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Picture 5" descr="A person in a white shirt&#10;&#10;Description automatically generated">
            <a:extLst>
              <a:ext uri="{FF2B5EF4-FFF2-40B4-BE49-F238E27FC236}">
                <a16:creationId xmlns:a16="http://schemas.microsoft.com/office/drawing/2014/main" id="{5CD39B37-044E-8624-8D39-7BEFA0A33B68}"/>
              </a:ext>
            </a:extLst>
          </p:cNvPr>
          <p:cNvPicPr>
            <a:picLocks noChangeAspect="1"/>
          </p:cNvPicPr>
          <p:nvPr/>
        </p:nvPicPr>
        <p:blipFill>
          <a:blip r:embed="rId2"/>
          <a:stretch>
            <a:fillRect/>
          </a:stretch>
        </p:blipFill>
        <p:spPr>
          <a:xfrm>
            <a:off x="6065520" y="448722"/>
            <a:ext cx="6126480" cy="4375843"/>
          </a:xfrm>
          <a:prstGeom prst="rect">
            <a:avLst/>
          </a:prstGeom>
        </p:spPr>
      </p:pic>
      <p:sp>
        <p:nvSpPr>
          <p:cNvPr id="7" name="Slide Number Placeholder 6">
            <a:extLst>
              <a:ext uri="{FF2B5EF4-FFF2-40B4-BE49-F238E27FC236}">
                <a16:creationId xmlns:a16="http://schemas.microsoft.com/office/drawing/2014/main" id="{D66417F1-A28D-E3BE-2CFF-EA4FA793D8F2}"/>
              </a:ext>
            </a:extLst>
          </p:cNvPr>
          <p:cNvSpPr>
            <a:spLocks noGrp="1"/>
          </p:cNvSpPr>
          <p:nvPr>
            <p:ph type="sldNum" sz="quarter" idx="12"/>
          </p:nvPr>
        </p:nvSpPr>
        <p:spPr/>
        <p:txBody>
          <a:bodyPr/>
          <a:lstStyle/>
          <a:p>
            <a:fld id="{CDD0D45B-215D-8A42-B06E-FB305363D0BC}" type="slidenum">
              <a:rPr lang="en-US" smtClean="0"/>
              <a:pPr/>
              <a:t>4</a:t>
            </a:fld>
            <a:endParaRPr lang="en-US" dirty="0"/>
          </a:p>
        </p:txBody>
      </p:sp>
    </p:spTree>
    <p:extLst>
      <p:ext uri="{BB962C8B-B14F-4D97-AF65-F5344CB8AC3E}">
        <p14:creationId xmlns:p14="http://schemas.microsoft.com/office/powerpoint/2010/main" val="325561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E2E54F-ADF0-1C16-3326-01B02EAAF4E7}"/>
              </a:ext>
            </a:extLst>
          </p:cNvPr>
          <p:cNvSpPr>
            <a:spLocks noChangeAspect="1"/>
          </p:cNvSpPr>
          <p:nvPr/>
        </p:nvSpPr>
        <p:spPr>
          <a:xfrm>
            <a:off x="839999" y="836343"/>
            <a:ext cx="6514810"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2349F83-0E1F-AE48-874A-0E52B72870CC}"/>
              </a:ext>
            </a:extLst>
          </p:cNvPr>
          <p:cNvSpPr/>
          <p:nvPr/>
        </p:nvSpPr>
        <p:spPr>
          <a:xfrm>
            <a:off x="6126480" y="1125025"/>
            <a:ext cx="3600712" cy="584775"/>
          </a:xfrm>
          <a:prstGeom prst="rect">
            <a:avLst/>
          </a:prstGeom>
          <a:solidFill>
            <a:schemeClr val="bg1"/>
          </a:solidFill>
        </p:spPr>
        <p:txBody>
          <a:bodyPr wrap="square">
            <a:spAutoFit/>
          </a:bodyPr>
          <a:lstStyle/>
          <a:p>
            <a:r>
              <a:rPr lang="en-US" sz="3200" b="1" dirty="0">
                <a:solidFill>
                  <a:srgbClr val="253342"/>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Bio</a:t>
            </a:r>
          </a:p>
        </p:txBody>
      </p:sp>
      <p:sp>
        <p:nvSpPr>
          <p:cNvPr id="12" name="Rectangle 11">
            <a:extLst>
              <a:ext uri="{FF2B5EF4-FFF2-40B4-BE49-F238E27FC236}">
                <a16:creationId xmlns:a16="http://schemas.microsoft.com/office/drawing/2014/main" id="{8A13FECA-68F6-5F46-BFF2-5339BFF859A0}"/>
              </a:ext>
            </a:extLst>
          </p:cNvPr>
          <p:cNvSpPr/>
          <p:nvPr/>
        </p:nvSpPr>
        <p:spPr>
          <a:xfrm>
            <a:off x="7738945" y="1818523"/>
            <a:ext cx="3758289" cy="3985706"/>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Mikhail Reginevich is CTO and Co-Founder of Solestial, where he is responsible for Packaging, Production, Manufacturing, and Technical Operations. Mikhail has more than 30 years’ experience in semiconductor manufacturing and engineering management. His experience is broad, and includes the areas of integrated circuit packaging, silicon epitaxy, solar wafer technology, and solar cell fabrication. </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Previously, Mikhail served as Co-Founder, CEO, and CTO of Solar Group, a Belarusian solar cell manufacturing company. During his five-year tenure at Solar Group, he produced more than 15 MW of solar cells and 10 MW of solar wafers for the European market. </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Mikhail has served as a technical advisor to several leading terrestrial photovoltaic manufacturers in the eastern European region. He has an MS in Semiconductor Manufacturing Technology from Belarus National Technical University.</a:t>
            </a:r>
          </a:p>
        </p:txBody>
      </p:sp>
      <p:cxnSp>
        <p:nvCxnSpPr>
          <p:cNvPr id="26" name="Straight Connector 25">
            <a:extLst>
              <a:ext uri="{FF2B5EF4-FFF2-40B4-BE49-F238E27FC236}">
                <a16:creationId xmlns:a16="http://schemas.microsoft.com/office/drawing/2014/main" id="{EDCE6EE1-4AB6-AA4D-942D-DB4E5570BEE8}"/>
              </a:ext>
            </a:extLst>
          </p:cNvPr>
          <p:cNvCxnSpPr>
            <a:cxnSpLocks/>
          </p:cNvCxnSpPr>
          <p:nvPr/>
        </p:nvCxnSpPr>
        <p:spPr>
          <a:xfrm>
            <a:off x="8834718" y="1429918"/>
            <a:ext cx="2662517"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2FE27F-10A7-3546-9A44-9562E3AD606E}"/>
              </a:ext>
            </a:extLst>
          </p:cNvPr>
          <p:cNvSpPr/>
          <p:nvPr/>
        </p:nvSpPr>
        <p:spPr>
          <a:xfrm>
            <a:off x="6096001" y="1121360"/>
            <a:ext cx="2738718"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32FA90-879B-7DA1-A737-514A5CF843D2}"/>
              </a:ext>
            </a:extLst>
          </p:cNvPr>
          <p:cNvCxnSpPr>
            <a:cxnSpLocks/>
          </p:cNvCxnSpPr>
          <p:nvPr/>
        </p:nvCxnSpPr>
        <p:spPr>
          <a:xfrm>
            <a:off x="614897" y="6209929"/>
            <a:ext cx="10781649"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pic>
        <p:nvPicPr>
          <p:cNvPr id="3" name="Picture 2" descr="A person in a blue shirt&#10;&#10;Description automatically generated">
            <a:extLst>
              <a:ext uri="{FF2B5EF4-FFF2-40B4-BE49-F238E27FC236}">
                <a16:creationId xmlns:a16="http://schemas.microsoft.com/office/drawing/2014/main" id="{B83F2804-CBE0-EAEB-D8C0-CF1FD2F8D5FB}"/>
              </a:ext>
            </a:extLst>
          </p:cNvPr>
          <p:cNvPicPr>
            <a:picLocks noChangeAspect="1"/>
          </p:cNvPicPr>
          <p:nvPr/>
        </p:nvPicPr>
        <p:blipFill>
          <a:blip r:embed="rId2"/>
          <a:stretch>
            <a:fillRect/>
          </a:stretch>
        </p:blipFill>
        <p:spPr>
          <a:xfrm>
            <a:off x="0" y="447003"/>
            <a:ext cx="6126480" cy="4376057"/>
          </a:xfrm>
          <a:prstGeom prst="rect">
            <a:avLst/>
          </a:prstGeom>
        </p:spPr>
      </p:pic>
      <p:sp>
        <p:nvSpPr>
          <p:cNvPr id="4" name="Slide Number Placeholder 3">
            <a:extLst>
              <a:ext uri="{FF2B5EF4-FFF2-40B4-BE49-F238E27FC236}">
                <a16:creationId xmlns:a16="http://schemas.microsoft.com/office/drawing/2014/main" id="{8A07FEA1-50B4-DDB1-C688-B2DE73D16AFC}"/>
              </a:ext>
            </a:extLst>
          </p:cNvPr>
          <p:cNvSpPr>
            <a:spLocks noGrp="1"/>
          </p:cNvSpPr>
          <p:nvPr>
            <p:ph type="sldNum" sz="quarter" idx="12"/>
          </p:nvPr>
        </p:nvSpPr>
        <p:spPr/>
        <p:txBody>
          <a:bodyPr/>
          <a:lstStyle/>
          <a:p>
            <a:fld id="{CDD0D45B-215D-8A42-B06E-FB305363D0BC}" type="slidenum">
              <a:rPr lang="en-US" smtClean="0"/>
              <a:pPr/>
              <a:t>5</a:t>
            </a:fld>
            <a:endParaRPr lang="en-US" dirty="0"/>
          </a:p>
        </p:txBody>
      </p:sp>
    </p:spTree>
    <p:extLst>
      <p:ext uri="{BB962C8B-B14F-4D97-AF65-F5344CB8AC3E}">
        <p14:creationId xmlns:p14="http://schemas.microsoft.com/office/powerpoint/2010/main" val="1903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5C6670-236C-C79A-34A3-E8ED0764DBEC}"/>
              </a:ext>
            </a:extLst>
          </p:cNvPr>
          <p:cNvSpPr>
            <a:spLocks noChangeAspect="1"/>
          </p:cNvSpPr>
          <p:nvPr/>
        </p:nvSpPr>
        <p:spPr>
          <a:xfrm>
            <a:off x="4868125" y="837957"/>
            <a:ext cx="6514810"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32FA90-879B-7DA1-A737-514A5CF843D2}"/>
              </a:ext>
            </a:extLst>
          </p:cNvPr>
          <p:cNvCxnSpPr>
            <a:cxnSpLocks/>
          </p:cNvCxnSpPr>
          <p:nvPr/>
        </p:nvCxnSpPr>
        <p:spPr>
          <a:xfrm>
            <a:off x="578655" y="6209929"/>
            <a:ext cx="5994094"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08FB263-3D28-C059-F0B5-F3D968044412}"/>
              </a:ext>
            </a:extLst>
          </p:cNvPr>
          <p:cNvSpPr/>
          <p:nvPr/>
        </p:nvSpPr>
        <p:spPr>
          <a:xfrm>
            <a:off x="833140" y="1756064"/>
            <a:ext cx="3529310" cy="2569934"/>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Andy Atherton is COO of Solestial, responsible for Sales, Marketing, Finance, and non-technical Operations. Based in the Bay Area, Andy has more than twenty years’ experience working in executive leadership roles at technology companies, including Healthline and AppNexus, where he served as Senior Vice President and General Manager, and at Yahoo! where he was a Vice President. Andy’s experience also includes C-level roles at three “from scratch” start-ups, serving as Co-Founder at two, C-level advisory roles at several other start-ups, and four years of technology-focused strategy consulting at the beginning of his career. Andy has a BS in Mechanical Engineering from MIT.</a:t>
            </a:r>
          </a:p>
        </p:txBody>
      </p:sp>
      <p:sp>
        <p:nvSpPr>
          <p:cNvPr id="5" name="Rectangle 4">
            <a:extLst>
              <a:ext uri="{FF2B5EF4-FFF2-40B4-BE49-F238E27FC236}">
                <a16:creationId xmlns:a16="http://schemas.microsoft.com/office/drawing/2014/main" id="{D77C4AF0-B0FC-4E24-8ED5-F03BE6FE4ED4}"/>
              </a:ext>
            </a:extLst>
          </p:cNvPr>
          <p:cNvSpPr/>
          <p:nvPr/>
        </p:nvSpPr>
        <p:spPr>
          <a:xfrm>
            <a:off x="833140" y="1130970"/>
            <a:ext cx="2736959"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Bio</a:t>
            </a:r>
          </a:p>
        </p:txBody>
      </p:sp>
      <p:cxnSp>
        <p:nvCxnSpPr>
          <p:cNvPr id="14" name="Straight Connector 13">
            <a:extLst>
              <a:ext uri="{FF2B5EF4-FFF2-40B4-BE49-F238E27FC236}">
                <a16:creationId xmlns:a16="http://schemas.microsoft.com/office/drawing/2014/main" id="{79AAA3B2-0FD1-ED70-93D8-9E2D987917B9}"/>
              </a:ext>
            </a:extLst>
          </p:cNvPr>
          <p:cNvCxnSpPr>
            <a:cxnSpLocks/>
          </p:cNvCxnSpPr>
          <p:nvPr/>
        </p:nvCxnSpPr>
        <p:spPr>
          <a:xfrm>
            <a:off x="3570100" y="1429918"/>
            <a:ext cx="3002649" cy="448"/>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6609D8-DD78-6198-497A-39A25FC51412}"/>
              </a:ext>
            </a:extLst>
          </p:cNvPr>
          <p:cNvSpPr/>
          <p:nvPr/>
        </p:nvSpPr>
        <p:spPr>
          <a:xfrm>
            <a:off x="831383" y="1121360"/>
            <a:ext cx="2738718"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Picture 6" descr="A person wearing glasses and a blue shirt&#10;&#10;Description automatically generated">
            <a:extLst>
              <a:ext uri="{FF2B5EF4-FFF2-40B4-BE49-F238E27FC236}">
                <a16:creationId xmlns:a16="http://schemas.microsoft.com/office/drawing/2014/main" id="{F2071FD6-2326-68F8-F3ED-E580E1A86726}"/>
              </a:ext>
            </a:extLst>
          </p:cNvPr>
          <p:cNvPicPr>
            <a:picLocks noChangeAspect="1"/>
          </p:cNvPicPr>
          <p:nvPr/>
        </p:nvPicPr>
        <p:blipFill>
          <a:blip r:embed="rId2"/>
          <a:stretch>
            <a:fillRect/>
          </a:stretch>
        </p:blipFill>
        <p:spPr>
          <a:xfrm>
            <a:off x="6065520" y="448725"/>
            <a:ext cx="6126480" cy="4375837"/>
          </a:xfrm>
          <a:prstGeom prst="rect">
            <a:avLst/>
          </a:prstGeom>
        </p:spPr>
      </p:pic>
      <p:sp>
        <p:nvSpPr>
          <p:cNvPr id="8" name="Slide Number Placeholder 7">
            <a:extLst>
              <a:ext uri="{FF2B5EF4-FFF2-40B4-BE49-F238E27FC236}">
                <a16:creationId xmlns:a16="http://schemas.microsoft.com/office/drawing/2014/main" id="{9C9D431B-7F18-05A5-C65C-CA510322EB4F}"/>
              </a:ext>
            </a:extLst>
          </p:cNvPr>
          <p:cNvSpPr>
            <a:spLocks noGrp="1"/>
          </p:cNvSpPr>
          <p:nvPr>
            <p:ph type="sldNum" sz="quarter" idx="12"/>
          </p:nvPr>
        </p:nvSpPr>
        <p:spPr/>
        <p:txBody>
          <a:bodyPr/>
          <a:lstStyle/>
          <a:p>
            <a:fld id="{CDD0D45B-215D-8A42-B06E-FB305363D0BC}" type="slidenum">
              <a:rPr lang="en-US" smtClean="0"/>
              <a:pPr/>
              <a:t>6</a:t>
            </a:fld>
            <a:endParaRPr lang="en-US" dirty="0"/>
          </a:p>
        </p:txBody>
      </p:sp>
    </p:spTree>
    <p:extLst>
      <p:ext uri="{BB962C8B-B14F-4D97-AF65-F5344CB8AC3E}">
        <p14:creationId xmlns:p14="http://schemas.microsoft.com/office/powerpoint/2010/main" val="341579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4860F-2562-D19F-93F2-CBBC30AC81E1}"/>
              </a:ext>
            </a:extLst>
          </p:cNvPr>
          <p:cNvSpPr>
            <a:spLocks noChangeAspect="1"/>
          </p:cNvSpPr>
          <p:nvPr/>
        </p:nvSpPr>
        <p:spPr>
          <a:xfrm>
            <a:off x="6095999" y="836345"/>
            <a:ext cx="1251949"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2349F83-0E1F-AE48-874A-0E52B72870CC}"/>
              </a:ext>
            </a:extLst>
          </p:cNvPr>
          <p:cNvSpPr/>
          <p:nvPr/>
        </p:nvSpPr>
        <p:spPr>
          <a:xfrm>
            <a:off x="6096001" y="1125025"/>
            <a:ext cx="3631191" cy="584775"/>
          </a:xfrm>
          <a:prstGeom prst="rect">
            <a:avLst/>
          </a:prstGeom>
          <a:solidFill>
            <a:schemeClr val="bg1"/>
          </a:solidFill>
        </p:spPr>
        <p:txBody>
          <a:bodyPr wrap="square">
            <a:spAutoFit/>
          </a:bodyPr>
          <a:lstStyle/>
          <a:p>
            <a:r>
              <a:rPr lang="en-US" sz="3200" b="1" dirty="0">
                <a:latin typeface="Arial" panose="020B0604020202020204" pitchFamily="34" charset="0"/>
                <a:cs typeface="Arial" panose="020B0604020202020204" pitchFamily="34" charset="0"/>
              </a:rPr>
              <a:t>Social</a:t>
            </a:r>
          </a:p>
        </p:txBody>
      </p:sp>
      <p:sp>
        <p:nvSpPr>
          <p:cNvPr id="12" name="Rectangle 11">
            <a:extLst>
              <a:ext uri="{FF2B5EF4-FFF2-40B4-BE49-F238E27FC236}">
                <a16:creationId xmlns:a16="http://schemas.microsoft.com/office/drawing/2014/main" id="{8A13FECA-68F6-5F46-BFF2-5339BFF859A0}"/>
              </a:ext>
            </a:extLst>
          </p:cNvPr>
          <p:cNvSpPr/>
          <p:nvPr/>
        </p:nvSpPr>
        <p:spPr>
          <a:xfrm>
            <a:off x="7738945" y="1818523"/>
            <a:ext cx="3758289" cy="269304"/>
          </a:xfrm>
          <a:prstGeom prst="rect">
            <a:avLst/>
          </a:prstGeom>
        </p:spPr>
        <p:txBody>
          <a:bodyPr wrap="square">
            <a:spAutoFit/>
          </a:bodyPr>
          <a:lstStyle/>
          <a:p>
            <a:r>
              <a:rPr lang="en-US" sz="1150" dirty="0">
                <a:solidFill>
                  <a:srgbClr val="253342"/>
                </a:solidFill>
                <a:latin typeface="Arial" panose="020B0604020202020204" pitchFamily="34" charset="0"/>
                <a:cs typeface="Arial" panose="020B0604020202020204" pitchFamily="34" charset="0"/>
              </a:rPr>
              <a:t>Follow us on social media:</a:t>
            </a:r>
          </a:p>
        </p:txBody>
      </p:sp>
      <p:cxnSp>
        <p:nvCxnSpPr>
          <p:cNvPr id="26" name="Straight Connector 25">
            <a:extLst>
              <a:ext uri="{FF2B5EF4-FFF2-40B4-BE49-F238E27FC236}">
                <a16:creationId xmlns:a16="http://schemas.microsoft.com/office/drawing/2014/main" id="{EDCE6EE1-4AB6-AA4D-942D-DB4E5570BEE8}"/>
              </a:ext>
            </a:extLst>
          </p:cNvPr>
          <p:cNvCxnSpPr>
            <a:cxnSpLocks/>
          </p:cNvCxnSpPr>
          <p:nvPr/>
        </p:nvCxnSpPr>
        <p:spPr>
          <a:xfrm>
            <a:off x="8834718" y="1429918"/>
            <a:ext cx="2662517"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2FE27F-10A7-3546-9A44-9562E3AD606E}"/>
              </a:ext>
            </a:extLst>
          </p:cNvPr>
          <p:cNvSpPr/>
          <p:nvPr/>
        </p:nvSpPr>
        <p:spPr>
          <a:xfrm>
            <a:off x="6096001" y="1121360"/>
            <a:ext cx="2738718"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32FA90-879B-7DA1-A737-514A5CF843D2}"/>
              </a:ext>
            </a:extLst>
          </p:cNvPr>
          <p:cNvCxnSpPr>
            <a:cxnSpLocks/>
          </p:cNvCxnSpPr>
          <p:nvPr/>
        </p:nvCxnSpPr>
        <p:spPr>
          <a:xfrm>
            <a:off x="614897" y="6209929"/>
            <a:ext cx="10781649"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graphicFrame>
        <p:nvGraphicFramePr>
          <p:cNvPr id="41" name="Table 41">
            <a:extLst>
              <a:ext uri="{FF2B5EF4-FFF2-40B4-BE49-F238E27FC236}">
                <a16:creationId xmlns:a16="http://schemas.microsoft.com/office/drawing/2014/main" id="{2253CE39-267F-B791-01D0-389680BE6A47}"/>
              </a:ext>
            </a:extLst>
          </p:cNvPr>
          <p:cNvGraphicFramePr>
            <a:graphicFrameLocks noGrp="1"/>
          </p:cNvGraphicFramePr>
          <p:nvPr>
            <p:extLst>
              <p:ext uri="{D42A27DB-BD31-4B8C-83A1-F6EECF244321}">
                <p14:modId xmlns:p14="http://schemas.microsoft.com/office/powerpoint/2010/main" val="1568495807"/>
              </p:ext>
            </p:extLst>
          </p:nvPr>
        </p:nvGraphicFramePr>
        <p:xfrm>
          <a:off x="7738945" y="2391123"/>
          <a:ext cx="3451412" cy="2595880"/>
        </p:xfrm>
        <a:graphic>
          <a:graphicData uri="http://schemas.openxmlformats.org/drawingml/2006/table">
            <a:tbl>
              <a:tblPr>
                <a:tableStyleId>{5C22544A-7EE6-4342-B048-85BDC9FD1C3A}</a:tableStyleId>
              </a:tblPr>
              <a:tblGrid>
                <a:gridCol w="1725706">
                  <a:extLst>
                    <a:ext uri="{9D8B030D-6E8A-4147-A177-3AD203B41FA5}">
                      <a16:colId xmlns:a16="http://schemas.microsoft.com/office/drawing/2014/main" val="2458048706"/>
                    </a:ext>
                  </a:extLst>
                </a:gridCol>
                <a:gridCol w="1725706">
                  <a:extLst>
                    <a:ext uri="{9D8B030D-6E8A-4147-A177-3AD203B41FA5}">
                      <a16:colId xmlns:a16="http://schemas.microsoft.com/office/drawing/2014/main" val="2287201189"/>
                    </a:ext>
                  </a:extLst>
                </a:gridCol>
              </a:tblGrid>
              <a:tr h="370840">
                <a:tc>
                  <a:txBody>
                    <a:bodyPr/>
                    <a:lstStyle/>
                    <a:p>
                      <a:r>
                        <a:rPr lang="en-US" sz="1150" dirty="0">
                          <a:solidFill>
                            <a:srgbClr val="253342"/>
                          </a:solidFill>
                          <a:latin typeface="Arial" panose="020B0604020202020204" pitchFamily="34" charset="0"/>
                          <a:cs typeface="Arial" panose="020B0604020202020204" pitchFamily="34" charset="0"/>
                          <a:hlinkClick r:id="rId2"/>
                        </a:rPr>
                        <a:t>LinkedIn</a:t>
                      </a:r>
                      <a:endParaRPr lang="en-US" sz="11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50" dirty="0">
                          <a:solidFill>
                            <a:schemeClr val="tx1"/>
                          </a:solidFill>
                          <a:latin typeface="Arial" panose="020B0604020202020204" pitchFamily="34" charset="0"/>
                          <a:cs typeface="Arial" panose="020B0604020202020204" pitchFamily="34" charset="0"/>
                        </a:rPr>
                        <a:t>Solestial</a:t>
                      </a:r>
                      <a:endParaRPr lang="en-US" sz="11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208117"/>
                  </a:ext>
                </a:extLst>
              </a:tr>
              <a:tr h="370840">
                <a:tc>
                  <a:txBody>
                    <a:bodyPr/>
                    <a:lstStyle/>
                    <a:p>
                      <a:r>
                        <a:rPr lang="en-US" sz="1150" dirty="0">
                          <a:solidFill>
                            <a:srgbClr val="253342"/>
                          </a:solidFill>
                          <a:latin typeface="Arial" panose="020B0604020202020204" pitchFamily="34" charset="0"/>
                          <a:cs typeface="Arial" panose="020B0604020202020204" pitchFamily="34" charset="0"/>
                          <a:hlinkClick r:id="rId3"/>
                        </a:rPr>
                        <a:t>Facebook</a:t>
                      </a:r>
                      <a:endParaRPr lang="en-US" sz="11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50" dirty="0">
                          <a:solidFill>
                            <a:schemeClr val="tx1"/>
                          </a:solidFill>
                          <a:latin typeface="Arial" panose="020B0604020202020204" pitchFamily="34" charset="0"/>
                          <a:cs typeface="Arial" panose="020B0604020202020204" pitchFamily="34" charset="0"/>
                        </a:rPr>
                        <a:t>SolestialSpace</a:t>
                      </a:r>
                      <a:endParaRPr lang="en-US" sz="11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110758"/>
                  </a:ext>
                </a:extLst>
              </a:tr>
              <a:tr h="370840">
                <a:tc>
                  <a:txBody>
                    <a:bodyPr/>
                    <a:lstStyle/>
                    <a:p>
                      <a:r>
                        <a:rPr lang="en-US" sz="1150" dirty="0">
                          <a:solidFill>
                            <a:srgbClr val="253342"/>
                          </a:solidFill>
                          <a:latin typeface="Arial" panose="020B0604020202020204" pitchFamily="34" charset="0"/>
                          <a:cs typeface="Arial" panose="020B0604020202020204" pitchFamily="34" charset="0"/>
                          <a:hlinkClick r:id="rId4"/>
                        </a:rPr>
                        <a:t>Twitter</a:t>
                      </a:r>
                      <a:endParaRPr lang="en-US" sz="11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50" dirty="0">
                          <a:solidFill>
                            <a:schemeClr val="tx1"/>
                          </a:solidFill>
                          <a:latin typeface="Arial" panose="020B0604020202020204" pitchFamily="34" charset="0"/>
                          <a:cs typeface="Arial" panose="020B0604020202020204" pitchFamily="34" charset="0"/>
                        </a:rPr>
                        <a:t>SolestialSpace</a:t>
                      </a:r>
                      <a:endParaRPr lang="en-US" sz="11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5209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solidFill>
                            <a:srgbClr val="253342"/>
                          </a:solidFill>
                          <a:latin typeface="Arial" panose="020B0604020202020204" pitchFamily="34" charset="0"/>
                          <a:cs typeface="Arial" panose="020B0604020202020204" pitchFamily="34" charset="0"/>
                          <a:hlinkClick r:id="rId5"/>
                        </a:rPr>
                        <a:t>Instagram</a:t>
                      </a:r>
                      <a:endParaRPr lang="en-US" sz="11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err="1">
                          <a:solidFill>
                            <a:schemeClr val="tx1"/>
                          </a:solidFill>
                          <a:latin typeface="Arial" panose="020B0604020202020204" pitchFamily="34" charset="0"/>
                          <a:cs typeface="Arial" panose="020B0604020202020204" pitchFamily="34" charset="0"/>
                        </a:rPr>
                        <a:t>SolestialSpace</a:t>
                      </a:r>
                      <a:endParaRPr lang="en-US" sz="11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04568"/>
                  </a:ext>
                </a:extLst>
              </a:tr>
              <a:tr h="370840">
                <a:tc>
                  <a:txBody>
                    <a:bodyPr/>
                    <a:lstStyle/>
                    <a:p>
                      <a:r>
                        <a:rPr lang="en-US" sz="1150" dirty="0">
                          <a:hlinkClick r:id="rId6"/>
                        </a:rPr>
                        <a:t>Threads</a:t>
                      </a:r>
                      <a:endParaRPr lang="en-US" sz="11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50" dirty="0">
                          <a:solidFill>
                            <a:schemeClr val="tx1"/>
                          </a:solidFill>
                        </a:rPr>
                        <a:t>SolestialSpace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511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solidFill>
                            <a:srgbClr val="253342"/>
                          </a:solidFill>
                          <a:latin typeface="Arial" panose="020B0604020202020204" pitchFamily="34" charset="0"/>
                          <a:cs typeface="Arial" panose="020B0604020202020204" pitchFamily="34" charset="0"/>
                          <a:hlinkClick r:id="rId7"/>
                        </a:rPr>
                        <a:t>TikTok</a:t>
                      </a:r>
                      <a:endParaRPr lang="en-US" sz="11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solidFill>
                            <a:schemeClr val="tx1"/>
                          </a:solidFill>
                          <a:latin typeface="Arial" panose="020B0604020202020204" pitchFamily="34" charset="0"/>
                          <a:cs typeface="Arial" panose="020B0604020202020204" pitchFamily="34" charset="0"/>
                        </a:rPr>
                        <a:t>SolestialSpace</a:t>
                      </a:r>
                      <a:endParaRPr lang="en-US" sz="11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954183"/>
                  </a:ext>
                </a:extLst>
              </a:tr>
              <a:tr h="370840">
                <a:tc>
                  <a:txBody>
                    <a:bodyPr/>
                    <a:lstStyle/>
                    <a:p>
                      <a:r>
                        <a:rPr lang="en-US" sz="1150" dirty="0">
                          <a:solidFill>
                            <a:srgbClr val="253342"/>
                          </a:solidFill>
                          <a:latin typeface="Arial" panose="020B0604020202020204" pitchFamily="34" charset="0"/>
                          <a:cs typeface="Arial" panose="020B0604020202020204" pitchFamily="34" charset="0"/>
                          <a:hlinkClick r:id="rId8"/>
                        </a:rPr>
                        <a:t>YouTube</a:t>
                      </a:r>
                      <a:endParaRPr lang="en-US" sz="11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50" dirty="0">
                          <a:solidFill>
                            <a:schemeClr val="tx1"/>
                          </a:solidFill>
                          <a:latin typeface="Arial" panose="020B0604020202020204" pitchFamily="34" charset="0"/>
                          <a:cs typeface="Arial" panose="020B0604020202020204" pitchFamily="34" charset="0"/>
                        </a:rPr>
                        <a:t>SolestialSpace</a:t>
                      </a:r>
                      <a:endParaRPr lang="en-US" sz="11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935394"/>
                  </a:ext>
                </a:extLst>
              </a:tr>
            </a:tbl>
          </a:graphicData>
        </a:graphic>
      </p:graphicFrame>
      <p:pic>
        <p:nvPicPr>
          <p:cNvPr id="3" name="Picture 2" descr="Facebook logo.">
            <a:hlinkClick r:id="rId3"/>
            <a:extLst>
              <a:ext uri="{FF2B5EF4-FFF2-40B4-BE49-F238E27FC236}">
                <a16:creationId xmlns:a16="http://schemas.microsoft.com/office/drawing/2014/main" id="{DEC1D306-01BC-B425-C03E-8332E77936BE}"/>
              </a:ext>
            </a:extLst>
          </p:cNvPr>
          <p:cNvPicPr>
            <a:picLocks noChangeAspect="1"/>
          </p:cNvPicPr>
          <p:nvPr/>
        </p:nvPicPr>
        <p:blipFill>
          <a:blip r:embed="rId9"/>
          <a:stretch>
            <a:fillRect/>
          </a:stretch>
        </p:blipFill>
        <p:spPr>
          <a:xfrm>
            <a:off x="3416066" y="991266"/>
            <a:ext cx="1371600" cy="1371600"/>
          </a:xfrm>
          <a:prstGeom prst="rect">
            <a:avLst/>
          </a:prstGeom>
        </p:spPr>
      </p:pic>
      <p:pic>
        <p:nvPicPr>
          <p:cNvPr id="5" name="Picture 4" descr="Twitter logo.">
            <a:hlinkClick r:id="rId4"/>
            <a:extLst>
              <a:ext uri="{FF2B5EF4-FFF2-40B4-BE49-F238E27FC236}">
                <a16:creationId xmlns:a16="http://schemas.microsoft.com/office/drawing/2014/main" id="{95B1F0A5-4FF5-D512-793A-21D35651B3E6}"/>
              </a:ext>
            </a:extLst>
          </p:cNvPr>
          <p:cNvPicPr>
            <a:picLocks noChangeAspect="1"/>
          </p:cNvPicPr>
          <p:nvPr/>
        </p:nvPicPr>
        <p:blipFill>
          <a:blip r:embed="rId10"/>
          <a:stretch>
            <a:fillRect/>
          </a:stretch>
        </p:blipFill>
        <p:spPr>
          <a:xfrm>
            <a:off x="694765" y="2681666"/>
            <a:ext cx="1371600" cy="1371600"/>
          </a:xfrm>
          <a:prstGeom prst="rect">
            <a:avLst/>
          </a:prstGeom>
        </p:spPr>
      </p:pic>
      <p:pic>
        <p:nvPicPr>
          <p:cNvPr id="9" name="Picture 8" descr="LinkedIn logo.">
            <a:hlinkClick r:id="rId2"/>
            <a:extLst>
              <a:ext uri="{FF2B5EF4-FFF2-40B4-BE49-F238E27FC236}">
                <a16:creationId xmlns:a16="http://schemas.microsoft.com/office/drawing/2014/main" id="{E57A768F-91CE-177C-EF2F-4D40A6FDD6F5}"/>
              </a:ext>
            </a:extLst>
          </p:cNvPr>
          <p:cNvPicPr>
            <a:picLocks noChangeAspect="1"/>
          </p:cNvPicPr>
          <p:nvPr/>
        </p:nvPicPr>
        <p:blipFill>
          <a:blip r:embed="rId11"/>
          <a:stretch>
            <a:fillRect/>
          </a:stretch>
        </p:blipFill>
        <p:spPr>
          <a:xfrm>
            <a:off x="1429346" y="1091068"/>
            <a:ext cx="1371600" cy="1371600"/>
          </a:xfrm>
          <a:prstGeom prst="rect">
            <a:avLst/>
          </a:prstGeom>
        </p:spPr>
      </p:pic>
      <p:pic>
        <p:nvPicPr>
          <p:cNvPr id="17" name="Picture 16" descr="Instagram logo.">
            <a:hlinkClick r:id="rId5"/>
            <a:extLst>
              <a:ext uri="{FF2B5EF4-FFF2-40B4-BE49-F238E27FC236}">
                <a16:creationId xmlns:a16="http://schemas.microsoft.com/office/drawing/2014/main" id="{91B223A5-3F98-E9C8-C780-BC84002B7629}"/>
              </a:ext>
            </a:extLst>
          </p:cNvPr>
          <p:cNvPicPr>
            <a:picLocks noChangeAspect="1"/>
          </p:cNvPicPr>
          <p:nvPr/>
        </p:nvPicPr>
        <p:blipFill>
          <a:blip r:embed="rId12"/>
          <a:stretch>
            <a:fillRect/>
          </a:stretch>
        </p:blipFill>
        <p:spPr>
          <a:xfrm>
            <a:off x="2440057" y="2657528"/>
            <a:ext cx="1371600" cy="1371600"/>
          </a:xfrm>
          <a:prstGeom prst="rect">
            <a:avLst/>
          </a:prstGeom>
        </p:spPr>
      </p:pic>
      <p:pic>
        <p:nvPicPr>
          <p:cNvPr id="22" name="Picture 21" descr="TikTok logo.">
            <a:hlinkClick r:id="rId7"/>
            <a:extLst>
              <a:ext uri="{FF2B5EF4-FFF2-40B4-BE49-F238E27FC236}">
                <a16:creationId xmlns:a16="http://schemas.microsoft.com/office/drawing/2014/main" id="{7CC19166-AA05-73D6-3610-ABD5299C1B24}"/>
              </a:ext>
            </a:extLst>
          </p:cNvPr>
          <p:cNvPicPr>
            <a:picLocks noChangeAspect="1"/>
          </p:cNvPicPr>
          <p:nvPr/>
        </p:nvPicPr>
        <p:blipFill>
          <a:blip r:embed="rId13"/>
          <a:stretch>
            <a:fillRect/>
          </a:stretch>
        </p:blipFill>
        <p:spPr>
          <a:xfrm>
            <a:off x="1429346" y="4362627"/>
            <a:ext cx="1371600" cy="1371600"/>
          </a:xfrm>
          <a:prstGeom prst="rect">
            <a:avLst/>
          </a:prstGeom>
        </p:spPr>
      </p:pic>
      <p:pic>
        <p:nvPicPr>
          <p:cNvPr id="39" name="Picture 38" descr="YouTube logo.">
            <a:hlinkClick r:id="rId8"/>
            <a:extLst>
              <a:ext uri="{FF2B5EF4-FFF2-40B4-BE49-F238E27FC236}">
                <a16:creationId xmlns:a16="http://schemas.microsoft.com/office/drawing/2014/main" id="{E4B534FD-747C-BB8B-E1D9-B2EE6DE98AC9}"/>
              </a:ext>
            </a:extLst>
          </p:cNvPr>
          <p:cNvPicPr>
            <a:picLocks noChangeAspect="1"/>
          </p:cNvPicPr>
          <p:nvPr/>
        </p:nvPicPr>
        <p:blipFill>
          <a:blip r:embed="rId14"/>
          <a:stretch>
            <a:fillRect/>
          </a:stretch>
        </p:blipFill>
        <p:spPr>
          <a:xfrm>
            <a:off x="3499550" y="4495134"/>
            <a:ext cx="1371600" cy="1371600"/>
          </a:xfrm>
          <a:prstGeom prst="rect">
            <a:avLst/>
          </a:prstGeom>
        </p:spPr>
      </p:pic>
      <p:pic>
        <p:nvPicPr>
          <p:cNvPr id="14" name="Picture 13" descr="A black background with a black square&#10;&#10;Description automatically generated with medium confidence">
            <a:hlinkClick r:id="rId6"/>
            <a:extLst>
              <a:ext uri="{FF2B5EF4-FFF2-40B4-BE49-F238E27FC236}">
                <a16:creationId xmlns:a16="http://schemas.microsoft.com/office/drawing/2014/main" id="{58AC1351-6A6D-A146-C1CA-93D08D30A2F0}"/>
              </a:ext>
            </a:extLst>
          </p:cNvPr>
          <p:cNvPicPr>
            <a:picLocks noChangeAspect="1"/>
          </p:cNvPicPr>
          <p:nvPr/>
        </p:nvPicPr>
        <p:blipFill>
          <a:blip r:embed="rId15"/>
          <a:stretch>
            <a:fillRect/>
          </a:stretch>
        </p:blipFill>
        <p:spPr>
          <a:xfrm>
            <a:off x="4185350" y="2685317"/>
            <a:ext cx="1371600" cy="1371600"/>
          </a:xfrm>
          <a:prstGeom prst="rect">
            <a:avLst/>
          </a:prstGeom>
        </p:spPr>
      </p:pic>
      <p:sp>
        <p:nvSpPr>
          <p:cNvPr id="19" name="Slide Number Placeholder 18">
            <a:extLst>
              <a:ext uri="{FF2B5EF4-FFF2-40B4-BE49-F238E27FC236}">
                <a16:creationId xmlns:a16="http://schemas.microsoft.com/office/drawing/2014/main" id="{B89CE5DD-A567-FE15-CD8E-D42C7D69CB84}"/>
              </a:ext>
            </a:extLst>
          </p:cNvPr>
          <p:cNvSpPr>
            <a:spLocks noGrp="1"/>
          </p:cNvSpPr>
          <p:nvPr>
            <p:ph type="sldNum" sz="quarter" idx="12"/>
          </p:nvPr>
        </p:nvSpPr>
        <p:spPr/>
        <p:txBody>
          <a:bodyPr/>
          <a:lstStyle/>
          <a:p>
            <a:fld id="{CDD0D45B-215D-8A42-B06E-FB305363D0BC}" type="slidenum">
              <a:rPr lang="en-US" smtClean="0"/>
              <a:pPr/>
              <a:t>7</a:t>
            </a:fld>
            <a:endParaRPr lang="en-US" dirty="0"/>
          </a:p>
        </p:txBody>
      </p:sp>
    </p:spTree>
    <p:extLst>
      <p:ext uri="{BB962C8B-B14F-4D97-AF65-F5344CB8AC3E}">
        <p14:creationId xmlns:p14="http://schemas.microsoft.com/office/powerpoint/2010/main" val="423564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C3E0EA-93C9-8D7C-440D-3D2F5C2DB829}"/>
              </a:ext>
            </a:extLst>
          </p:cNvPr>
          <p:cNvSpPr>
            <a:spLocks noChangeAspect="1"/>
          </p:cNvSpPr>
          <p:nvPr/>
        </p:nvSpPr>
        <p:spPr>
          <a:xfrm>
            <a:off x="4877650" y="837957"/>
            <a:ext cx="1218350"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7C4AF0-B0FC-4E24-8ED5-F03BE6FE4ED4}"/>
              </a:ext>
            </a:extLst>
          </p:cNvPr>
          <p:cNvSpPr/>
          <p:nvPr/>
        </p:nvSpPr>
        <p:spPr>
          <a:xfrm>
            <a:off x="833140" y="1130970"/>
            <a:ext cx="2736959"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Logos</a:t>
            </a:r>
          </a:p>
        </p:txBody>
      </p:sp>
      <p:cxnSp>
        <p:nvCxnSpPr>
          <p:cNvPr id="14" name="Straight Connector 13">
            <a:extLst>
              <a:ext uri="{FF2B5EF4-FFF2-40B4-BE49-F238E27FC236}">
                <a16:creationId xmlns:a16="http://schemas.microsoft.com/office/drawing/2014/main" id="{79AAA3B2-0FD1-ED70-93D8-9E2D987917B9}"/>
              </a:ext>
            </a:extLst>
          </p:cNvPr>
          <p:cNvCxnSpPr>
            <a:cxnSpLocks/>
          </p:cNvCxnSpPr>
          <p:nvPr/>
        </p:nvCxnSpPr>
        <p:spPr>
          <a:xfrm flipV="1">
            <a:off x="3570100" y="1413747"/>
            <a:ext cx="2525900" cy="16171"/>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6609D8-DD78-6198-497A-39A25FC51412}"/>
              </a:ext>
            </a:extLst>
          </p:cNvPr>
          <p:cNvSpPr/>
          <p:nvPr/>
        </p:nvSpPr>
        <p:spPr>
          <a:xfrm>
            <a:off x="831383" y="1121360"/>
            <a:ext cx="2738718"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Picture 5" descr="Solestial wordmark logo, black letters on a white background. ">
            <a:extLst>
              <a:ext uri="{FF2B5EF4-FFF2-40B4-BE49-F238E27FC236}">
                <a16:creationId xmlns:a16="http://schemas.microsoft.com/office/drawing/2014/main" id="{EB80241A-03B4-0AFE-F27B-FC5E7DF935A8}"/>
              </a:ext>
            </a:extLst>
          </p:cNvPr>
          <p:cNvPicPr>
            <a:picLocks noChangeAspect="1"/>
          </p:cNvPicPr>
          <p:nvPr/>
        </p:nvPicPr>
        <p:blipFill>
          <a:blip r:embed="rId2"/>
          <a:stretch>
            <a:fillRect/>
          </a:stretch>
        </p:blipFill>
        <p:spPr>
          <a:xfrm>
            <a:off x="7126941" y="821577"/>
            <a:ext cx="4114800" cy="1285875"/>
          </a:xfrm>
          <a:prstGeom prst="rect">
            <a:avLst/>
          </a:prstGeom>
        </p:spPr>
      </p:pic>
      <p:pic>
        <p:nvPicPr>
          <p:cNvPr id="8" name="Picture 7" descr="Solestial wordmark logo, white letters on a black background.">
            <a:extLst>
              <a:ext uri="{FF2B5EF4-FFF2-40B4-BE49-F238E27FC236}">
                <a16:creationId xmlns:a16="http://schemas.microsoft.com/office/drawing/2014/main" id="{2FAC6824-4530-DAC0-17C1-5C3D0B4BCB9D}"/>
              </a:ext>
            </a:extLst>
          </p:cNvPr>
          <p:cNvPicPr>
            <a:picLocks noChangeAspect="1"/>
          </p:cNvPicPr>
          <p:nvPr/>
        </p:nvPicPr>
        <p:blipFill>
          <a:blip r:embed="rId3"/>
          <a:stretch>
            <a:fillRect/>
          </a:stretch>
        </p:blipFill>
        <p:spPr>
          <a:xfrm>
            <a:off x="7189694" y="3126442"/>
            <a:ext cx="4114800" cy="1285875"/>
          </a:xfrm>
          <a:prstGeom prst="rect">
            <a:avLst/>
          </a:prstGeom>
        </p:spPr>
      </p:pic>
      <p:sp>
        <p:nvSpPr>
          <p:cNvPr id="2" name="Slide Number Placeholder 1">
            <a:extLst>
              <a:ext uri="{FF2B5EF4-FFF2-40B4-BE49-F238E27FC236}">
                <a16:creationId xmlns:a16="http://schemas.microsoft.com/office/drawing/2014/main" id="{2093085D-5E1C-60C7-960B-683CDC22A5EC}"/>
              </a:ext>
            </a:extLst>
          </p:cNvPr>
          <p:cNvSpPr>
            <a:spLocks noGrp="1"/>
          </p:cNvSpPr>
          <p:nvPr>
            <p:ph type="sldNum" sz="quarter" idx="12"/>
          </p:nvPr>
        </p:nvSpPr>
        <p:spPr/>
        <p:txBody>
          <a:bodyPr/>
          <a:lstStyle/>
          <a:p>
            <a:fld id="{CDD0D45B-215D-8A42-B06E-FB305363D0BC}" type="slidenum">
              <a:rPr lang="en-US" smtClean="0"/>
              <a:pPr/>
              <a:t>8</a:t>
            </a:fld>
            <a:endParaRPr lang="en-US" dirty="0"/>
          </a:p>
        </p:txBody>
      </p:sp>
    </p:spTree>
    <p:extLst>
      <p:ext uri="{BB962C8B-B14F-4D97-AF65-F5344CB8AC3E}">
        <p14:creationId xmlns:p14="http://schemas.microsoft.com/office/powerpoint/2010/main" val="10094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2BD100-E026-E3CE-10D7-FB5DDF76B1A9}"/>
              </a:ext>
            </a:extLst>
          </p:cNvPr>
          <p:cNvSpPr>
            <a:spLocks noChangeAspect="1"/>
          </p:cNvSpPr>
          <p:nvPr/>
        </p:nvSpPr>
        <p:spPr>
          <a:xfrm>
            <a:off x="6095999" y="836345"/>
            <a:ext cx="1251949" cy="3597375"/>
          </a:xfrm>
          <a:prstGeom prst="rect">
            <a:avLst/>
          </a:prstGeom>
          <a:gradFill>
            <a:gsLst>
              <a:gs pos="0">
                <a:schemeClr val="bg2"/>
              </a:gs>
              <a:gs pos="25000">
                <a:schemeClr val="bg2">
                  <a:lumMod val="60000"/>
                  <a:lumOff val="40000"/>
                </a:schemeClr>
              </a:gs>
              <a:gs pos="50000">
                <a:schemeClr val="bg2">
                  <a:lumMod val="40000"/>
                  <a:lumOff val="60000"/>
                </a:schemeClr>
              </a:gs>
              <a:gs pos="100000">
                <a:schemeClr val="bg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2349F83-0E1F-AE48-874A-0E52B72870CC}"/>
              </a:ext>
            </a:extLst>
          </p:cNvPr>
          <p:cNvSpPr/>
          <p:nvPr/>
        </p:nvSpPr>
        <p:spPr>
          <a:xfrm>
            <a:off x="6096001" y="1125025"/>
            <a:ext cx="3631191" cy="584775"/>
          </a:xfrm>
          <a:prstGeom prst="rect">
            <a:avLst/>
          </a:prstGeom>
          <a:solidFill>
            <a:schemeClr val="bg1"/>
          </a:solidFill>
        </p:spPr>
        <p:txBody>
          <a:bodyPr wrap="square">
            <a:spAutoFit/>
          </a:bodyPr>
          <a:lstStyle/>
          <a:p>
            <a:r>
              <a:rPr lang="en-US" sz="3200" b="1" dirty="0">
                <a:latin typeface="Arial" panose="020B0604020202020204" pitchFamily="34" charset="0"/>
                <a:cs typeface="Arial" panose="020B0604020202020204" pitchFamily="34" charset="0"/>
              </a:rPr>
              <a:t>Primary Colors</a:t>
            </a:r>
          </a:p>
        </p:txBody>
      </p:sp>
      <p:cxnSp>
        <p:nvCxnSpPr>
          <p:cNvPr id="26" name="Straight Connector 25">
            <a:extLst>
              <a:ext uri="{FF2B5EF4-FFF2-40B4-BE49-F238E27FC236}">
                <a16:creationId xmlns:a16="http://schemas.microsoft.com/office/drawing/2014/main" id="{EDCE6EE1-4AB6-AA4D-942D-DB4E5570BEE8}"/>
              </a:ext>
            </a:extLst>
          </p:cNvPr>
          <p:cNvCxnSpPr>
            <a:cxnSpLocks/>
          </p:cNvCxnSpPr>
          <p:nvPr/>
        </p:nvCxnSpPr>
        <p:spPr>
          <a:xfrm>
            <a:off x="9158177" y="1429918"/>
            <a:ext cx="2339058"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2FE27F-10A7-3546-9A44-9562E3AD606E}"/>
              </a:ext>
            </a:extLst>
          </p:cNvPr>
          <p:cNvSpPr/>
          <p:nvPr/>
        </p:nvSpPr>
        <p:spPr>
          <a:xfrm>
            <a:off x="6096001" y="1121360"/>
            <a:ext cx="3062176" cy="584775"/>
          </a:xfrm>
          <a:prstGeom prst="rect">
            <a:avLst/>
          </a:prstGeom>
          <a:noFill/>
          <a:ln>
            <a:solidFill>
              <a:srgbClr val="25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32FA90-879B-7DA1-A737-514A5CF843D2}"/>
              </a:ext>
            </a:extLst>
          </p:cNvPr>
          <p:cNvCxnSpPr>
            <a:cxnSpLocks/>
          </p:cNvCxnSpPr>
          <p:nvPr/>
        </p:nvCxnSpPr>
        <p:spPr>
          <a:xfrm>
            <a:off x="614897" y="6209929"/>
            <a:ext cx="10781649" cy="0"/>
          </a:xfrm>
          <a:prstGeom prst="line">
            <a:avLst/>
          </a:prstGeom>
          <a:ln>
            <a:solidFill>
              <a:srgbClr val="25334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D4F66FB-A0AD-735C-5539-867375ACEDB2}"/>
              </a:ext>
            </a:extLst>
          </p:cNvPr>
          <p:cNvGrpSpPr/>
          <p:nvPr/>
        </p:nvGrpSpPr>
        <p:grpSpPr>
          <a:xfrm>
            <a:off x="587178" y="836345"/>
            <a:ext cx="4984282" cy="5097806"/>
            <a:chOff x="1794745" y="1185419"/>
            <a:chExt cx="4984282" cy="5097806"/>
          </a:xfrm>
        </p:grpSpPr>
        <p:sp>
          <p:nvSpPr>
            <p:cNvPr id="3" name="Isosceles Triangle 2">
              <a:extLst>
                <a:ext uri="{FF2B5EF4-FFF2-40B4-BE49-F238E27FC236}">
                  <a16:creationId xmlns:a16="http://schemas.microsoft.com/office/drawing/2014/main" id="{E68026E7-7A57-56C2-6EA1-052A3BA74DB9}"/>
                </a:ext>
              </a:extLst>
            </p:cNvPr>
            <p:cNvSpPr/>
            <p:nvPr/>
          </p:nvSpPr>
          <p:spPr>
            <a:xfrm>
              <a:off x="2704106" y="1672877"/>
              <a:ext cx="1556154" cy="1397555"/>
            </a:xfrm>
            <a:prstGeom prst="triangle">
              <a:avLst/>
            </a:prstGeom>
            <a:solidFill>
              <a:srgbClr val="000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B482DA9D-E298-22B5-5D0A-01491D102F3C}"/>
                </a:ext>
              </a:extLst>
            </p:cNvPr>
            <p:cNvSpPr/>
            <p:nvPr/>
          </p:nvSpPr>
          <p:spPr>
            <a:xfrm>
              <a:off x="5222873" y="1672877"/>
              <a:ext cx="1556154" cy="1397555"/>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30B9AE60-756A-4042-D779-5465937D4D9F}"/>
                </a:ext>
              </a:extLst>
            </p:cNvPr>
            <p:cNvSpPr/>
            <p:nvPr/>
          </p:nvSpPr>
          <p:spPr>
            <a:xfrm>
              <a:off x="2704106" y="4535618"/>
              <a:ext cx="1556154" cy="1397555"/>
            </a:xfrm>
            <a:prstGeom prst="triangle">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D16CB5BE-09D6-3D02-3CBB-CD768F2820BA}"/>
                </a:ext>
              </a:extLst>
            </p:cNvPr>
            <p:cNvSpPr/>
            <p:nvPr/>
          </p:nvSpPr>
          <p:spPr>
            <a:xfrm>
              <a:off x="5222873" y="4535619"/>
              <a:ext cx="1556154" cy="1397555"/>
            </a:xfrm>
            <a:prstGeom prst="triangle">
              <a:avLst/>
            </a:prstGeom>
            <a:solidFill>
              <a:srgbClr val="828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
              <a:extLst>
                <a:ext uri="{FF2B5EF4-FFF2-40B4-BE49-F238E27FC236}">
                  <a16:creationId xmlns:a16="http://schemas.microsoft.com/office/drawing/2014/main" id="{F88CDF7A-A23F-D519-DF14-0811C3033042}"/>
                </a:ext>
              </a:extLst>
            </p:cNvPr>
            <p:cNvSpPr txBox="1">
              <a:spLocks/>
            </p:cNvSpPr>
            <p:nvPr/>
          </p:nvSpPr>
          <p:spPr>
            <a:xfrm>
              <a:off x="1794745" y="1185420"/>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tx1"/>
                  </a:solidFill>
                </a:rPr>
                <a:t>Black</a:t>
              </a:r>
            </a:p>
            <a:p>
              <a:pPr marL="0" indent="0">
                <a:buFont typeface="Arial" panose="020B0604020202020204" pitchFamily="34" charset="0"/>
                <a:buNone/>
              </a:pPr>
              <a:r>
                <a:rPr lang="en-US" sz="1050" b="1" dirty="0">
                  <a:solidFill>
                    <a:schemeClr val="tx1"/>
                  </a:solidFill>
                </a:rPr>
                <a:t>HEX: #000000</a:t>
              </a:r>
            </a:p>
            <a:p>
              <a:pPr marL="0" indent="0">
                <a:buFont typeface="Arial" panose="020B0604020202020204" pitchFamily="34" charset="0"/>
                <a:buNone/>
              </a:pPr>
              <a:r>
                <a:rPr lang="en-US" sz="1050" b="1" dirty="0">
                  <a:solidFill>
                    <a:schemeClr val="tx1"/>
                  </a:solidFill>
                </a:rPr>
                <a:t>RBG: 0 0 0</a:t>
              </a:r>
            </a:p>
            <a:p>
              <a:pPr marL="0" indent="0">
                <a:buFont typeface="Arial" panose="020B0604020202020204" pitchFamily="34" charset="0"/>
                <a:buNone/>
              </a:pPr>
              <a:r>
                <a:rPr lang="en-US" sz="1050" b="1" dirty="0">
                  <a:solidFill>
                    <a:schemeClr val="tx1"/>
                  </a:solidFill>
                </a:rPr>
                <a:t>CMYK: 75 68 67 90</a:t>
              </a:r>
            </a:p>
          </p:txBody>
        </p:sp>
        <p:sp>
          <p:nvSpPr>
            <p:cNvPr id="16" name="Content Placeholder 1">
              <a:extLst>
                <a:ext uri="{FF2B5EF4-FFF2-40B4-BE49-F238E27FC236}">
                  <a16:creationId xmlns:a16="http://schemas.microsoft.com/office/drawing/2014/main" id="{307E040F-E2DB-D0A6-CE79-CB41E8A82A45}"/>
                </a:ext>
              </a:extLst>
            </p:cNvPr>
            <p:cNvSpPr txBox="1">
              <a:spLocks/>
            </p:cNvSpPr>
            <p:nvPr/>
          </p:nvSpPr>
          <p:spPr>
            <a:xfrm>
              <a:off x="1794745" y="4039644"/>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bg1">
                      <a:lumMod val="65000"/>
                    </a:schemeClr>
                  </a:solidFill>
                </a:rPr>
                <a:t>White</a:t>
              </a:r>
            </a:p>
            <a:p>
              <a:pPr marL="0" indent="0">
                <a:buFont typeface="Arial" panose="020B0604020202020204" pitchFamily="34" charset="0"/>
                <a:buNone/>
              </a:pPr>
              <a:r>
                <a:rPr lang="en-US" sz="1050" b="1" dirty="0">
                  <a:solidFill>
                    <a:schemeClr val="bg1">
                      <a:lumMod val="65000"/>
                    </a:schemeClr>
                  </a:solidFill>
                </a:rPr>
                <a:t>HEX: #FFFFFF</a:t>
              </a:r>
            </a:p>
            <a:p>
              <a:pPr marL="0" indent="0">
                <a:buFont typeface="Arial" panose="020B0604020202020204" pitchFamily="34" charset="0"/>
                <a:buNone/>
              </a:pPr>
              <a:r>
                <a:rPr lang="en-US" sz="1050" b="1" dirty="0">
                  <a:solidFill>
                    <a:schemeClr val="bg1">
                      <a:lumMod val="65000"/>
                    </a:schemeClr>
                  </a:solidFill>
                </a:rPr>
                <a:t>RBG: 255 255 255</a:t>
              </a:r>
            </a:p>
            <a:p>
              <a:pPr marL="0" indent="0">
                <a:buFont typeface="Arial" panose="020B0604020202020204" pitchFamily="34" charset="0"/>
                <a:buNone/>
              </a:pPr>
              <a:r>
                <a:rPr lang="en-US" sz="1050" b="1" dirty="0">
                  <a:solidFill>
                    <a:schemeClr val="bg1">
                      <a:lumMod val="65000"/>
                    </a:schemeClr>
                  </a:solidFill>
                </a:rPr>
                <a:t>CMYK: 0 0 0 0</a:t>
              </a:r>
            </a:p>
          </p:txBody>
        </p:sp>
        <p:sp>
          <p:nvSpPr>
            <p:cNvPr id="17" name="Content Placeholder 1">
              <a:extLst>
                <a:ext uri="{FF2B5EF4-FFF2-40B4-BE49-F238E27FC236}">
                  <a16:creationId xmlns:a16="http://schemas.microsoft.com/office/drawing/2014/main" id="{8226E8CC-63DC-89DB-0CBD-6F735FD30DEA}"/>
                </a:ext>
              </a:extLst>
            </p:cNvPr>
            <p:cNvSpPr txBox="1">
              <a:spLocks/>
            </p:cNvSpPr>
            <p:nvPr/>
          </p:nvSpPr>
          <p:spPr>
            <a:xfrm>
              <a:off x="4313512" y="1185419"/>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solidFill>
                    <a:schemeClr val="tx2"/>
                  </a:solidFill>
                </a:rPr>
                <a:t>Purple</a:t>
              </a:r>
            </a:p>
            <a:p>
              <a:pPr marL="0" indent="0">
                <a:buFont typeface="Arial" panose="020B0604020202020204" pitchFamily="34" charset="0"/>
                <a:buNone/>
              </a:pPr>
              <a:r>
                <a:rPr lang="en-US" sz="1050" b="1" dirty="0">
                  <a:solidFill>
                    <a:schemeClr val="tx2"/>
                  </a:solidFill>
                </a:rPr>
                <a:t>HEX: #881BF5</a:t>
              </a:r>
            </a:p>
            <a:p>
              <a:pPr marL="0" indent="0">
                <a:buFont typeface="Arial" panose="020B0604020202020204" pitchFamily="34" charset="0"/>
                <a:buNone/>
              </a:pPr>
              <a:r>
                <a:rPr lang="en-US" sz="1050" b="1" dirty="0">
                  <a:solidFill>
                    <a:schemeClr val="tx2"/>
                  </a:solidFill>
                </a:rPr>
                <a:t>RBG: 136 27 245</a:t>
              </a:r>
            </a:p>
            <a:p>
              <a:pPr marL="0" indent="0">
                <a:buFont typeface="Arial" panose="020B0604020202020204" pitchFamily="34" charset="0"/>
                <a:buNone/>
              </a:pPr>
              <a:r>
                <a:rPr lang="en-US" sz="1050" b="1" dirty="0">
                  <a:solidFill>
                    <a:schemeClr val="tx2"/>
                  </a:solidFill>
                </a:rPr>
                <a:t>CMYK: 43 85 0 4</a:t>
              </a:r>
            </a:p>
          </p:txBody>
        </p:sp>
        <p:sp>
          <p:nvSpPr>
            <p:cNvPr id="18" name="Content Placeholder 1">
              <a:extLst>
                <a:ext uri="{FF2B5EF4-FFF2-40B4-BE49-F238E27FC236}">
                  <a16:creationId xmlns:a16="http://schemas.microsoft.com/office/drawing/2014/main" id="{C45B06B3-1B4D-4452-8389-9B381A461FD8}"/>
                </a:ext>
              </a:extLst>
            </p:cNvPr>
            <p:cNvSpPr txBox="1">
              <a:spLocks/>
            </p:cNvSpPr>
            <p:nvPr/>
          </p:nvSpPr>
          <p:spPr>
            <a:xfrm>
              <a:off x="4361191" y="4039643"/>
              <a:ext cx="1759196" cy="2243581"/>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8282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dirty="0">
                  <a:ln w="0"/>
                  <a:solidFill>
                    <a:schemeClr val="tx1"/>
                  </a:solidFill>
                  <a:effectLst>
                    <a:outerShdw blurRad="38100" dist="19050" dir="2700000" algn="tl" rotWithShape="0">
                      <a:schemeClr val="dk1">
                        <a:alpha val="40000"/>
                      </a:schemeClr>
                    </a:outerShdw>
                  </a:effectLst>
                </a:rPr>
                <a:t>Gray</a:t>
              </a:r>
            </a:p>
            <a:p>
              <a:pPr marL="0" indent="0">
                <a:buFont typeface="Arial" panose="020B0604020202020204" pitchFamily="34" charset="0"/>
                <a:buNone/>
              </a:pPr>
              <a:r>
                <a:rPr lang="en-US" sz="1050" dirty="0">
                  <a:ln w="0"/>
                  <a:solidFill>
                    <a:schemeClr val="tx1"/>
                  </a:solidFill>
                  <a:effectLst>
                    <a:outerShdw blurRad="38100" dist="19050" dir="2700000" algn="tl" rotWithShape="0">
                      <a:schemeClr val="dk1">
                        <a:alpha val="40000"/>
                      </a:schemeClr>
                    </a:outerShdw>
                  </a:effectLst>
                </a:rPr>
                <a:t>HEX: #828282</a:t>
              </a:r>
            </a:p>
            <a:p>
              <a:pPr marL="0" indent="0">
                <a:buFont typeface="Arial" panose="020B0604020202020204" pitchFamily="34" charset="0"/>
                <a:buNone/>
              </a:pPr>
              <a:r>
                <a:rPr lang="en-US" sz="1050" dirty="0">
                  <a:ln w="0"/>
                  <a:solidFill>
                    <a:schemeClr val="tx1"/>
                  </a:solidFill>
                  <a:effectLst>
                    <a:outerShdw blurRad="38100" dist="19050" dir="2700000" algn="tl" rotWithShape="0">
                      <a:schemeClr val="dk1">
                        <a:alpha val="40000"/>
                      </a:schemeClr>
                    </a:outerShdw>
                  </a:effectLst>
                </a:rPr>
                <a:t>RBG: 130 130 130</a:t>
              </a:r>
            </a:p>
            <a:p>
              <a:pPr marL="0" indent="0">
                <a:buFont typeface="Arial" panose="020B0604020202020204" pitchFamily="34" charset="0"/>
                <a:buNone/>
              </a:pPr>
              <a:r>
                <a:rPr lang="en-US" sz="1050" dirty="0">
                  <a:ln w="0"/>
                  <a:solidFill>
                    <a:schemeClr val="tx1"/>
                  </a:solidFill>
                  <a:effectLst>
                    <a:outerShdw blurRad="38100" dist="19050" dir="2700000" algn="tl" rotWithShape="0">
                      <a:schemeClr val="dk1">
                        <a:alpha val="40000"/>
                      </a:schemeClr>
                    </a:outerShdw>
                  </a:effectLst>
                </a:rPr>
                <a:t>CMYK: 0 0 0 49</a:t>
              </a:r>
            </a:p>
          </p:txBody>
        </p:sp>
      </p:grpSp>
      <p:sp>
        <p:nvSpPr>
          <p:cNvPr id="21" name="Slide Number Placeholder 20">
            <a:extLst>
              <a:ext uri="{FF2B5EF4-FFF2-40B4-BE49-F238E27FC236}">
                <a16:creationId xmlns:a16="http://schemas.microsoft.com/office/drawing/2014/main" id="{BBADD9D8-681C-0CA6-396C-9FACC616DBCC}"/>
              </a:ext>
            </a:extLst>
          </p:cNvPr>
          <p:cNvSpPr>
            <a:spLocks noGrp="1"/>
          </p:cNvSpPr>
          <p:nvPr>
            <p:ph type="sldNum" sz="quarter" idx="12"/>
          </p:nvPr>
        </p:nvSpPr>
        <p:spPr/>
        <p:txBody>
          <a:bodyPr/>
          <a:lstStyle/>
          <a:p>
            <a:fld id="{CDD0D45B-215D-8A42-B06E-FB305363D0BC}" type="slidenum">
              <a:rPr lang="en-US" smtClean="0"/>
              <a:pPr/>
              <a:t>9</a:t>
            </a:fld>
            <a:endParaRPr lang="en-US" dirty="0"/>
          </a:p>
        </p:txBody>
      </p:sp>
    </p:spTree>
    <p:extLst>
      <p:ext uri="{BB962C8B-B14F-4D97-AF65-F5344CB8AC3E}">
        <p14:creationId xmlns:p14="http://schemas.microsoft.com/office/powerpoint/2010/main" val="544260807"/>
      </p:ext>
    </p:extLst>
  </p:cSld>
  <p:clrMapOvr>
    <a:masterClrMapping/>
  </p:clrMapOvr>
</p:sld>
</file>

<file path=ppt/theme/theme1.xml><?xml version="1.0" encoding="utf-8"?>
<a:theme xmlns:a="http://schemas.openxmlformats.org/drawingml/2006/main" name="Office Theme">
  <a:themeElements>
    <a:clrScheme name="Solestial">
      <a:dk1>
        <a:srgbClr val="000000"/>
      </a:dk1>
      <a:lt1>
        <a:srgbClr val="FFFFFF"/>
      </a:lt1>
      <a:dk2>
        <a:srgbClr val="881BF5"/>
      </a:dk2>
      <a:lt2>
        <a:srgbClr val="828282"/>
      </a:lt2>
      <a:accent1>
        <a:srgbClr val="80A9D9"/>
      </a:accent1>
      <a:accent2>
        <a:srgbClr val="FF2FA8"/>
      </a:accent2>
      <a:accent3>
        <a:srgbClr val="F1FF1B"/>
      </a:accent3>
      <a:accent4>
        <a:srgbClr val="77C163"/>
      </a:accent4>
      <a:accent5>
        <a:srgbClr val="FF9A3A"/>
      </a:accent5>
      <a:accent6>
        <a:srgbClr val="406B26"/>
      </a:accent6>
      <a:hlink>
        <a:srgbClr val="FF9A3A"/>
      </a:hlink>
      <a:folHlink>
        <a:srgbClr val="FF9A3A"/>
      </a:folHlink>
    </a:clrScheme>
    <a:fontScheme name="Solest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TotalTime>
  <Words>996</Words>
  <Application>Microsoft Office PowerPoint</Application>
  <PresentationFormat>Widescreen</PresentationFormat>
  <Paragraphs>100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Avenir Next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Korte</dc:creator>
  <cp:lastModifiedBy>Eileen Korte</cp:lastModifiedBy>
  <cp:revision>105</cp:revision>
  <dcterms:created xsi:type="dcterms:W3CDTF">2019-07-01T18:03:24Z</dcterms:created>
  <dcterms:modified xsi:type="dcterms:W3CDTF">2024-03-29T19:30:59Z</dcterms:modified>
</cp:coreProperties>
</file>